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3" r:id="rId2"/>
    <p:sldMasterId id="2147483703" r:id="rId3"/>
  </p:sldMasterIdLst>
  <p:notesMasterIdLst>
    <p:notesMasterId r:id="rId16"/>
  </p:notesMasterIdLst>
  <p:handoutMasterIdLst>
    <p:handoutMasterId r:id="rId17"/>
  </p:handoutMasterIdLst>
  <p:sldIdLst>
    <p:sldId id="257" r:id="rId4"/>
    <p:sldId id="312" r:id="rId5"/>
    <p:sldId id="324" r:id="rId6"/>
    <p:sldId id="325" r:id="rId7"/>
    <p:sldId id="326" r:id="rId8"/>
    <p:sldId id="327" r:id="rId9"/>
    <p:sldId id="328" r:id="rId10"/>
    <p:sldId id="329" r:id="rId11"/>
    <p:sldId id="330" r:id="rId12"/>
    <p:sldId id="331" r:id="rId13"/>
    <p:sldId id="33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9A"/>
    <a:srgbClr val="005493"/>
    <a:srgbClr val="002465"/>
    <a:srgbClr val="004F88"/>
    <a:srgbClr val="3473C0"/>
    <a:srgbClr val="FFC000"/>
    <a:srgbClr val="8A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p:cViewPr varScale="1">
        <p:scale>
          <a:sx n="121" d="100"/>
          <a:sy n="121" d="100"/>
        </p:scale>
        <p:origin x="1400"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icya.walker" userId="6cdc6618-7dff-4365-9533-fdbb22929874" providerId="ADAL" clId="{0016315B-5CD1-5918-860A-D87A500E184E}"/>
    <pc:docChg chg="undo custSel modSld">
      <pc:chgData name="shiricya.walker" userId="6cdc6618-7dff-4365-9533-fdbb22929874" providerId="ADAL" clId="{0016315B-5CD1-5918-860A-D87A500E184E}" dt="2025-09-03T13:24:29.117" v="15" actId="14100"/>
      <pc:docMkLst>
        <pc:docMk/>
      </pc:docMkLst>
      <pc:sldChg chg="modSp mod">
        <pc:chgData name="shiricya.walker" userId="6cdc6618-7dff-4365-9533-fdbb22929874" providerId="ADAL" clId="{0016315B-5CD1-5918-860A-D87A500E184E}" dt="2025-09-03T13:21:44.728" v="1" actId="20577"/>
        <pc:sldMkLst>
          <pc:docMk/>
          <pc:sldMk cId="1389534975" sldId="325"/>
        </pc:sldMkLst>
        <pc:spChg chg="mod">
          <ac:chgData name="shiricya.walker" userId="6cdc6618-7dff-4365-9533-fdbb22929874" providerId="ADAL" clId="{0016315B-5CD1-5918-860A-D87A500E184E}" dt="2025-09-03T13:21:44.728" v="1" actId="20577"/>
          <ac:spMkLst>
            <pc:docMk/>
            <pc:sldMk cId="1389534975" sldId="325"/>
            <ac:spMk id="9" creationId="{8C8FBA4B-1709-A8B2-539C-41C7828A0F6B}"/>
          </ac:spMkLst>
        </pc:spChg>
      </pc:sldChg>
      <pc:sldChg chg="modSp mod">
        <pc:chgData name="shiricya.walker" userId="6cdc6618-7dff-4365-9533-fdbb22929874" providerId="ADAL" clId="{0016315B-5CD1-5918-860A-D87A500E184E}" dt="2025-09-03T13:21:59.851" v="2" actId="179"/>
        <pc:sldMkLst>
          <pc:docMk/>
          <pc:sldMk cId="3005770639" sldId="327"/>
        </pc:sldMkLst>
        <pc:spChg chg="mod">
          <ac:chgData name="shiricya.walker" userId="6cdc6618-7dff-4365-9533-fdbb22929874" providerId="ADAL" clId="{0016315B-5CD1-5918-860A-D87A500E184E}" dt="2025-09-03T13:21:59.851" v="2" actId="179"/>
          <ac:spMkLst>
            <pc:docMk/>
            <pc:sldMk cId="3005770639" sldId="327"/>
            <ac:spMk id="9" creationId="{D40F1363-D870-19F3-50F9-C276CABF2CA5}"/>
          </ac:spMkLst>
        </pc:spChg>
      </pc:sldChg>
      <pc:sldChg chg="modSp mod">
        <pc:chgData name="shiricya.walker" userId="6cdc6618-7dff-4365-9533-fdbb22929874" providerId="ADAL" clId="{0016315B-5CD1-5918-860A-D87A500E184E}" dt="2025-09-03T13:24:29.117" v="15" actId="14100"/>
        <pc:sldMkLst>
          <pc:docMk/>
          <pc:sldMk cId="2780592390" sldId="328"/>
        </pc:sldMkLst>
        <pc:spChg chg="mod">
          <ac:chgData name="shiricya.walker" userId="6cdc6618-7dff-4365-9533-fdbb22929874" providerId="ADAL" clId="{0016315B-5CD1-5918-860A-D87A500E184E}" dt="2025-09-03T13:24:29.117" v="15" actId="14100"/>
          <ac:spMkLst>
            <pc:docMk/>
            <pc:sldMk cId="2780592390" sldId="328"/>
            <ac:spMk id="9" creationId="{F61CC0AF-8E01-5BE7-8DDB-38272EA38152}"/>
          </ac:spMkLst>
        </pc:spChg>
      </pc:sldChg>
      <pc:sldChg chg="modSp mod">
        <pc:chgData name="shiricya.walker" userId="6cdc6618-7dff-4365-9533-fdbb22929874" providerId="ADAL" clId="{0016315B-5CD1-5918-860A-D87A500E184E}" dt="2025-09-03T13:22:56.951" v="8" actId="179"/>
        <pc:sldMkLst>
          <pc:docMk/>
          <pc:sldMk cId="2996226256" sldId="330"/>
        </pc:sldMkLst>
        <pc:spChg chg="mod">
          <ac:chgData name="shiricya.walker" userId="6cdc6618-7dff-4365-9533-fdbb22929874" providerId="ADAL" clId="{0016315B-5CD1-5918-860A-D87A500E184E}" dt="2025-09-03T13:22:56.951" v="8" actId="179"/>
          <ac:spMkLst>
            <pc:docMk/>
            <pc:sldMk cId="2996226256" sldId="330"/>
            <ac:spMk id="9" creationId="{67662E08-A2D1-3F35-0102-BACD53D47C3D}"/>
          </ac:spMkLst>
        </pc:spChg>
      </pc:sldChg>
      <pc:sldChg chg="modSp mod">
        <pc:chgData name="shiricya.walker" userId="6cdc6618-7dff-4365-9533-fdbb22929874" providerId="ADAL" clId="{0016315B-5CD1-5918-860A-D87A500E184E}" dt="2025-09-03T13:23:15.417" v="11" actId="179"/>
        <pc:sldMkLst>
          <pc:docMk/>
          <pc:sldMk cId="1770593076" sldId="331"/>
        </pc:sldMkLst>
        <pc:spChg chg="mod">
          <ac:chgData name="shiricya.walker" userId="6cdc6618-7dff-4365-9533-fdbb22929874" providerId="ADAL" clId="{0016315B-5CD1-5918-860A-D87A500E184E}" dt="2025-09-03T13:23:15.417" v="11" actId="179"/>
          <ac:spMkLst>
            <pc:docMk/>
            <pc:sldMk cId="1770593076" sldId="331"/>
            <ac:spMk id="9" creationId="{785037ED-C6F8-352D-876A-69AB4C6E5C10}"/>
          </ac:spMkLst>
        </pc:spChg>
      </pc:sldChg>
      <pc:sldChg chg="modSp mod">
        <pc:chgData name="shiricya.walker" userId="6cdc6618-7dff-4365-9533-fdbb22929874" providerId="ADAL" clId="{0016315B-5CD1-5918-860A-D87A500E184E}" dt="2025-09-03T13:23:25.251" v="12" actId="179"/>
        <pc:sldMkLst>
          <pc:docMk/>
          <pc:sldMk cId="4162111495" sldId="332"/>
        </pc:sldMkLst>
        <pc:spChg chg="mod">
          <ac:chgData name="shiricya.walker" userId="6cdc6618-7dff-4365-9533-fdbb22929874" providerId="ADAL" clId="{0016315B-5CD1-5918-860A-D87A500E184E}" dt="2025-09-03T13:23:25.251" v="12" actId="179"/>
          <ac:spMkLst>
            <pc:docMk/>
            <pc:sldMk cId="4162111495" sldId="332"/>
            <ac:spMk id="9" creationId="{07735A5F-5895-8E6A-8D54-7064F5A648AD}"/>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3" name="Date Placeholder 2"/>
          <p:cNvSpPr>
            <a:spLocks noGrp="1"/>
          </p:cNvSpPr>
          <p:nvPr>
            <p:ph type="dt" sz="quarter" idx="1"/>
          </p:nvPr>
        </p:nvSpPr>
        <p:spPr>
          <a:xfrm>
            <a:off x="5929425" y="458788"/>
            <a:ext cx="928579" cy="273269"/>
          </a:xfrm>
          <a:prstGeom prst="rect">
            <a:avLst/>
          </a:prstGeom>
        </p:spPr>
        <p:txBody>
          <a:bodyPr vert="horz" lIns="91440" tIns="45720" rIns="91440" bIns="45720" rtlCol="0"/>
          <a:lstStyle>
            <a:lvl1pPr algn="r">
              <a:defRPr sz="1200"/>
            </a:lvl1pPr>
          </a:lstStyle>
          <a:p>
            <a:fld id="{E30653BC-9D8C-A849-8082-D0F7B2EAD88E}" type="datetimeFigureOut">
              <a:rPr lang="en-US" smtClean="0">
                <a:latin typeface="Avenir Medium" charset="0"/>
                <a:ea typeface="Avenir Medium" charset="0"/>
                <a:cs typeface="Avenir Medium" charset="0"/>
              </a:rPr>
              <a:t>9/29/25</a:t>
            </a:fld>
            <a:endParaRPr lang="en-US" dirty="0">
              <a:latin typeface="Avenir Medium" charset="0"/>
              <a:ea typeface="Avenir Medium" charset="0"/>
              <a:cs typeface="Avenir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5" name="Slide Number Placeholder 4"/>
          <p:cNvSpPr>
            <a:spLocks noGrp="1"/>
          </p:cNvSpPr>
          <p:nvPr>
            <p:ph type="sldNum" sz="quarter" idx="3"/>
          </p:nvPr>
        </p:nvSpPr>
        <p:spPr>
          <a:xfrm>
            <a:off x="6099672" y="1"/>
            <a:ext cx="756745" cy="458787"/>
          </a:xfrm>
          <a:prstGeom prst="rect">
            <a:avLst/>
          </a:prstGeom>
        </p:spPr>
        <p:txBody>
          <a:bodyPr vert="horz" lIns="91440" tIns="45720" rIns="91440" bIns="45720" rtlCol="0" anchor="b"/>
          <a:lstStyle>
            <a:lvl1pPr algn="r">
              <a:defRPr sz="1200"/>
            </a:lvl1pPr>
          </a:lstStyle>
          <a:p>
            <a:fld id="{58153262-5012-2242-9F26-6EF15EA7F5F3}" type="slidenum">
              <a:rPr lang="en-US" smtClean="0">
                <a:solidFill>
                  <a:schemeClr val="accent3"/>
                </a:solidFill>
                <a:latin typeface="Avenir Medium" charset="0"/>
                <a:ea typeface="Avenir Medium" charset="0"/>
                <a:cs typeface="Avenir Medium" charset="0"/>
              </a:rPr>
              <a:t>‹#›</a:t>
            </a:fld>
            <a:endParaRPr lang="en-US" dirty="0">
              <a:solidFill>
                <a:schemeClr val="accent3"/>
              </a:solidFill>
              <a:latin typeface="Avenir Medium" charset="0"/>
              <a:ea typeface="Avenir Medium" charset="0"/>
              <a:cs typeface="Avenir Medium"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429" t="88107"/>
          <a:stretch/>
        </p:blipFill>
        <p:spPr>
          <a:xfrm>
            <a:off x="3321270" y="8685213"/>
            <a:ext cx="3536731" cy="458787"/>
          </a:xfrm>
          <a:prstGeom prst="rect">
            <a:avLst/>
          </a:prstGeom>
        </p:spPr>
      </p:pic>
    </p:spTree>
    <p:extLst>
      <p:ext uri="{BB962C8B-B14F-4D97-AF65-F5344CB8AC3E}">
        <p14:creationId xmlns:p14="http://schemas.microsoft.com/office/powerpoint/2010/main" val="165151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b="0" i="0">
                <a:solidFill>
                  <a:schemeClr val="accent3"/>
                </a:solidFill>
                <a:latin typeface="Avenir Medium" charset="0"/>
                <a:ea typeface="Avenir Medium" charset="0"/>
                <a:cs typeface="Avenir Medium" charset="0"/>
              </a:defRPr>
            </a:lvl1pPr>
          </a:lstStyle>
          <a:p>
            <a:endParaRPr lang="en-US" dirty="0"/>
          </a:p>
        </p:txBody>
      </p:sp>
      <p:sp>
        <p:nvSpPr>
          <p:cNvPr id="3" name="Date Placeholder 2"/>
          <p:cNvSpPr>
            <a:spLocks noGrp="1"/>
          </p:cNvSpPr>
          <p:nvPr>
            <p:ph type="dt" idx="1"/>
          </p:nvPr>
        </p:nvSpPr>
        <p:spPr>
          <a:xfrm>
            <a:off x="3886200" y="294291"/>
            <a:ext cx="2971800" cy="458788"/>
          </a:xfrm>
          <a:prstGeom prst="rect">
            <a:avLst/>
          </a:prstGeom>
        </p:spPr>
        <p:txBody>
          <a:bodyPr vert="horz" lIns="91440" tIns="45720" rIns="91440" bIns="45720" rtlCol="0"/>
          <a:lstStyle>
            <a:lvl1pPr algn="r">
              <a:defRPr sz="1200" b="0" i="0">
                <a:solidFill>
                  <a:schemeClr val="accent3"/>
                </a:solidFill>
                <a:latin typeface="Avenir Medium" charset="0"/>
                <a:ea typeface="Avenir Medium" charset="0"/>
                <a:cs typeface="Avenir Medium" charset="0"/>
              </a:defRPr>
            </a:lvl1pPr>
          </a:lstStyle>
          <a:p>
            <a:fld id="{C0765699-D5DE-034B-B5A6-D2DD4DCC45E2}" type="datetimeFigureOut">
              <a:rPr lang="en-US" smtClean="0"/>
              <a:pPr/>
              <a:t>9/29/25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solidFill>
                  <a:schemeClr val="accent3"/>
                </a:solidFill>
                <a:latin typeface="Avenir Medium" charset="0"/>
                <a:ea typeface="Avenir Medium" charset="0"/>
                <a:cs typeface="Avenir Medium" charset="0"/>
              </a:defRPr>
            </a:lvl1pPr>
          </a:lstStyle>
          <a:p>
            <a:endParaRPr lang="en-US" dirty="0"/>
          </a:p>
        </p:txBody>
      </p:sp>
      <p:sp>
        <p:nvSpPr>
          <p:cNvPr id="7" name="Slide Number Placeholder 6"/>
          <p:cNvSpPr>
            <a:spLocks noGrp="1"/>
          </p:cNvSpPr>
          <p:nvPr>
            <p:ph type="sldNum" sz="quarter" idx="5"/>
          </p:nvPr>
        </p:nvSpPr>
        <p:spPr>
          <a:xfrm>
            <a:off x="3886200" y="1"/>
            <a:ext cx="2971800" cy="294291"/>
          </a:xfrm>
          <a:prstGeom prst="rect">
            <a:avLst/>
          </a:prstGeom>
        </p:spPr>
        <p:txBody>
          <a:bodyPr vert="horz" lIns="91440" tIns="45720" rIns="91440" bIns="45720" rtlCol="0" anchor="b"/>
          <a:lstStyle>
            <a:lvl1pPr algn="r">
              <a:defRPr sz="1200" b="0" i="0">
                <a:solidFill>
                  <a:schemeClr val="accent3"/>
                </a:solidFill>
                <a:latin typeface="Avenir Medium" charset="0"/>
                <a:ea typeface="Avenir Medium" charset="0"/>
                <a:cs typeface="Avenir Medium" charset="0"/>
              </a:defRPr>
            </a:lvl1pPr>
          </a:lstStyle>
          <a:p>
            <a:fld id="{1B6BC583-FDF6-2342-AD4B-08A208A7294D}"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77"/>
            <a:ext cx="6858000" cy="3857625"/>
          </a:xfrm>
          <a:prstGeom prst="rect">
            <a:avLst/>
          </a:prstGeom>
        </p:spPr>
      </p:pic>
    </p:spTree>
    <p:extLst>
      <p:ext uri="{BB962C8B-B14F-4D97-AF65-F5344CB8AC3E}">
        <p14:creationId xmlns:p14="http://schemas.microsoft.com/office/powerpoint/2010/main" val="28590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D891-2CB0-8CE5-5FC9-5C06EC930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5CDB7-BE5E-9AB1-04DF-53429B5D9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DB684-998A-B40E-452D-9A2E9725C0BE}"/>
              </a:ext>
            </a:extLst>
          </p:cNvPr>
          <p:cNvSpPr>
            <a:spLocks noGrp="1"/>
          </p:cNvSpPr>
          <p:nvPr>
            <p:ph type="body" idx="1"/>
          </p:nvPr>
        </p:nvSpPr>
        <p:spPr/>
        <p:txBody>
          <a:bodyPr/>
          <a:lstStyle/>
          <a:p>
            <a:r>
              <a:rPr lang="en-US" b="0" dirty="0">
                <a:solidFill>
                  <a:schemeClr val="tx1"/>
                </a:solidFill>
                <a:latin typeface="Avenir Book" panose="02000503020000020003" pitchFamily="50" charset="0"/>
              </a:rPr>
              <a:t>for this Evaluation Cycle </a:t>
            </a:r>
          </a:p>
        </p:txBody>
      </p:sp>
      <p:sp>
        <p:nvSpPr>
          <p:cNvPr id="4" name="Slide Number Placeholder 3">
            <a:extLst>
              <a:ext uri="{FF2B5EF4-FFF2-40B4-BE49-F238E27FC236}">
                <a16:creationId xmlns:a16="http://schemas.microsoft.com/office/drawing/2014/main" id="{B2756410-2BA4-623F-0AB2-6C04587829FD}"/>
              </a:ext>
            </a:extLst>
          </p:cNvPr>
          <p:cNvSpPr>
            <a:spLocks noGrp="1"/>
          </p:cNvSpPr>
          <p:nvPr>
            <p:ph type="sldNum" sz="quarter" idx="5"/>
          </p:nvPr>
        </p:nvSpPr>
        <p:spPr/>
        <p:txBody>
          <a:bodyPr/>
          <a:lstStyle/>
          <a:p>
            <a:fld id="{1B6BC583-FDF6-2342-AD4B-08A208A7294D}" type="slidenum">
              <a:rPr lang="en-US" smtClean="0"/>
              <a:pPr/>
              <a:t>2</a:t>
            </a:fld>
            <a:endParaRPr lang="en-US" dirty="0"/>
          </a:p>
        </p:txBody>
      </p:sp>
    </p:spTree>
    <p:extLst>
      <p:ext uri="{BB962C8B-B14F-4D97-AF65-F5344CB8AC3E}">
        <p14:creationId xmlns:p14="http://schemas.microsoft.com/office/powerpoint/2010/main" val="208317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C2B1-5552-074B-1226-5AAF885DA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D8CF-751E-8F46-D64F-F85603A76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3F0AA-C247-39FB-256F-95DB353DB308}"/>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F8564FA9-F2E3-A4FD-1735-EA2659375D27}"/>
              </a:ext>
            </a:extLst>
          </p:cNvPr>
          <p:cNvSpPr>
            <a:spLocks noGrp="1"/>
          </p:cNvSpPr>
          <p:nvPr>
            <p:ph type="sldNum" sz="quarter" idx="5"/>
          </p:nvPr>
        </p:nvSpPr>
        <p:spPr/>
        <p:txBody>
          <a:bodyPr/>
          <a:lstStyle/>
          <a:p>
            <a:fld id="{1B6BC583-FDF6-2342-AD4B-08A208A7294D}" type="slidenum">
              <a:rPr lang="en-US" smtClean="0"/>
              <a:pPr/>
              <a:t>11</a:t>
            </a:fld>
            <a:endParaRPr lang="en-US" dirty="0"/>
          </a:p>
        </p:txBody>
      </p:sp>
    </p:spTree>
    <p:extLst>
      <p:ext uri="{BB962C8B-B14F-4D97-AF65-F5344CB8AC3E}">
        <p14:creationId xmlns:p14="http://schemas.microsoft.com/office/powerpoint/2010/main" val="165393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203D-AF0A-4A43-4261-8F63D487F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A9F76-2E51-D688-75E7-9577091B6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80400-44C1-20E4-F9C8-C5F592E42D75}"/>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B6B81C37-3BCD-4C3A-FB14-F3536C146957}"/>
              </a:ext>
            </a:extLst>
          </p:cNvPr>
          <p:cNvSpPr>
            <a:spLocks noGrp="1"/>
          </p:cNvSpPr>
          <p:nvPr>
            <p:ph type="sldNum" sz="quarter" idx="5"/>
          </p:nvPr>
        </p:nvSpPr>
        <p:spPr/>
        <p:txBody>
          <a:bodyPr/>
          <a:lstStyle/>
          <a:p>
            <a:fld id="{1B6BC583-FDF6-2342-AD4B-08A208A7294D}" type="slidenum">
              <a:rPr lang="en-US" smtClean="0"/>
              <a:pPr/>
              <a:t>3</a:t>
            </a:fld>
            <a:endParaRPr lang="en-US" dirty="0"/>
          </a:p>
        </p:txBody>
      </p:sp>
    </p:spTree>
    <p:extLst>
      <p:ext uri="{BB962C8B-B14F-4D97-AF65-F5344CB8AC3E}">
        <p14:creationId xmlns:p14="http://schemas.microsoft.com/office/powerpoint/2010/main" val="397192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4044E-8F4A-D883-26D5-29844748A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527E2-9734-6ED6-159C-DB1297027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18F05-1784-7B19-3EBC-1305C65D0CF9}"/>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63275C51-BE03-FFD4-1EF0-0150532FC9CC}"/>
              </a:ext>
            </a:extLst>
          </p:cNvPr>
          <p:cNvSpPr>
            <a:spLocks noGrp="1"/>
          </p:cNvSpPr>
          <p:nvPr>
            <p:ph type="sldNum" sz="quarter" idx="5"/>
          </p:nvPr>
        </p:nvSpPr>
        <p:spPr/>
        <p:txBody>
          <a:bodyPr/>
          <a:lstStyle/>
          <a:p>
            <a:fld id="{1B6BC583-FDF6-2342-AD4B-08A208A7294D}" type="slidenum">
              <a:rPr lang="en-US" smtClean="0"/>
              <a:pPr/>
              <a:t>4</a:t>
            </a:fld>
            <a:endParaRPr lang="en-US" dirty="0"/>
          </a:p>
        </p:txBody>
      </p:sp>
    </p:spTree>
    <p:extLst>
      <p:ext uri="{BB962C8B-B14F-4D97-AF65-F5344CB8AC3E}">
        <p14:creationId xmlns:p14="http://schemas.microsoft.com/office/powerpoint/2010/main" val="292430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F2A1-1E6B-34BB-3BA2-9FE052D4D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3FC1D-2451-BA7E-37D2-12B2C2F96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DC8DE-5975-6D8F-07CF-3C31B60D325A}"/>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9CD13906-ACB7-569F-0A94-3D55675A7224}"/>
              </a:ext>
            </a:extLst>
          </p:cNvPr>
          <p:cNvSpPr>
            <a:spLocks noGrp="1"/>
          </p:cNvSpPr>
          <p:nvPr>
            <p:ph type="sldNum" sz="quarter" idx="5"/>
          </p:nvPr>
        </p:nvSpPr>
        <p:spPr/>
        <p:txBody>
          <a:bodyPr/>
          <a:lstStyle/>
          <a:p>
            <a:fld id="{1B6BC583-FDF6-2342-AD4B-08A208A7294D}" type="slidenum">
              <a:rPr lang="en-US" smtClean="0"/>
              <a:pPr/>
              <a:t>5</a:t>
            </a:fld>
            <a:endParaRPr lang="en-US" dirty="0"/>
          </a:p>
        </p:txBody>
      </p:sp>
    </p:spTree>
    <p:extLst>
      <p:ext uri="{BB962C8B-B14F-4D97-AF65-F5344CB8AC3E}">
        <p14:creationId xmlns:p14="http://schemas.microsoft.com/office/powerpoint/2010/main" val="192802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90A5-0380-830E-C4BC-E3E41B06E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42462-26B0-79B2-4E13-0A9C8179D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73526-AB42-50AC-887F-92312946B859}"/>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69CFE684-205E-A9DA-D4E0-2C67631F230A}"/>
              </a:ext>
            </a:extLst>
          </p:cNvPr>
          <p:cNvSpPr>
            <a:spLocks noGrp="1"/>
          </p:cNvSpPr>
          <p:nvPr>
            <p:ph type="sldNum" sz="quarter" idx="5"/>
          </p:nvPr>
        </p:nvSpPr>
        <p:spPr/>
        <p:txBody>
          <a:bodyPr/>
          <a:lstStyle/>
          <a:p>
            <a:fld id="{1B6BC583-FDF6-2342-AD4B-08A208A7294D}" type="slidenum">
              <a:rPr lang="en-US" smtClean="0"/>
              <a:pPr/>
              <a:t>6</a:t>
            </a:fld>
            <a:endParaRPr lang="en-US" dirty="0"/>
          </a:p>
        </p:txBody>
      </p:sp>
    </p:spTree>
    <p:extLst>
      <p:ext uri="{BB962C8B-B14F-4D97-AF65-F5344CB8AC3E}">
        <p14:creationId xmlns:p14="http://schemas.microsoft.com/office/powerpoint/2010/main" val="174647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18980-C18E-240A-7C74-33D6AF345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B758F-ECDC-DE5E-70FC-9BB7CDD90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302CF-DDAB-66CF-8D5F-B8C4CC27554A}"/>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E51D828F-48F8-9533-EEB0-27ED15CD4656}"/>
              </a:ext>
            </a:extLst>
          </p:cNvPr>
          <p:cNvSpPr>
            <a:spLocks noGrp="1"/>
          </p:cNvSpPr>
          <p:nvPr>
            <p:ph type="sldNum" sz="quarter" idx="5"/>
          </p:nvPr>
        </p:nvSpPr>
        <p:spPr/>
        <p:txBody>
          <a:bodyPr/>
          <a:lstStyle/>
          <a:p>
            <a:fld id="{1B6BC583-FDF6-2342-AD4B-08A208A7294D}" type="slidenum">
              <a:rPr lang="en-US" smtClean="0"/>
              <a:pPr/>
              <a:t>7</a:t>
            </a:fld>
            <a:endParaRPr lang="en-US" dirty="0"/>
          </a:p>
        </p:txBody>
      </p:sp>
    </p:spTree>
    <p:extLst>
      <p:ext uri="{BB962C8B-B14F-4D97-AF65-F5344CB8AC3E}">
        <p14:creationId xmlns:p14="http://schemas.microsoft.com/office/powerpoint/2010/main" val="370210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35809-276C-B263-6EFD-6A70B1746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41E16-D3ED-E515-BC1C-14C0B562A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461F9-BB94-DEE0-5036-31DA9EA46386}"/>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273B77B7-02F5-A6D8-4F47-9439BEFF3F5D}"/>
              </a:ext>
            </a:extLst>
          </p:cNvPr>
          <p:cNvSpPr>
            <a:spLocks noGrp="1"/>
          </p:cNvSpPr>
          <p:nvPr>
            <p:ph type="sldNum" sz="quarter" idx="5"/>
          </p:nvPr>
        </p:nvSpPr>
        <p:spPr/>
        <p:txBody>
          <a:bodyPr/>
          <a:lstStyle/>
          <a:p>
            <a:fld id="{1B6BC583-FDF6-2342-AD4B-08A208A7294D}" type="slidenum">
              <a:rPr lang="en-US" smtClean="0"/>
              <a:pPr/>
              <a:t>8</a:t>
            </a:fld>
            <a:endParaRPr lang="en-US" dirty="0"/>
          </a:p>
        </p:txBody>
      </p:sp>
    </p:spTree>
    <p:extLst>
      <p:ext uri="{BB962C8B-B14F-4D97-AF65-F5344CB8AC3E}">
        <p14:creationId xmlns:p14="http://schemas.microsoft.com/office/powerpoint/2010/main" val="23771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86821-7482-DC84-2B16-29EA8EF12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85373-31E3-9E67-8C0E-0F5FE2960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1F1A2-8351-EAF1-564A-07D5C7867418}"/>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A9F7EF1C-04A6-7A92-6D3B-D0F9A2BA5F93}"/>
              </a:ext>
            </a:extLst>
          </p:cNvPr>
          <p:cNvSpPr>
            <a:spLocks noGrp="1"/>
          </p:cNvSpPr>
          <p:nvPr>
            <p:ph type="sldNum" sz="quarter" idx="5"/>
          </p:nvPr>
        </p:nvSpPr>
        <p:spPr/>
        <p:txBody>
          <a:bodyPr/>
          <a:lstStyle/>
          <a:p>
            <a:fld id="{1B6BC583-FDF6-2342-AD4B-08A208A7294D}" type="slidenum">
              <a:rPr lang="en-US" smtClean="0"/>
              <a:pPr/>
              <a:t>9</a:t>
            </a:fld>
            <a:endParaRPr lang="en-US" dirty="0"/>
          </a:p>
        </p:txBody>
      </p:sp>
    </p:spTree>
    <p:extLst>
      <p:ext uri="{BB962C8B-B14F-4D97-AF65-F5344CB8AC3E}">
        <p14:creationId xmlns:p14="http://schemas.microsoft.com/office/powerpoint/2010/main" val="284504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7916-130B-56E4-D8A5-95B7EAAFD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0D537-4125-F17F-70C5-DCD043607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126F8-255E-4EDF-6A78-A1FBB3E1D038}"/>
              </a:ext>
            </a:extLst>
          </p:cNvPr>
          <p:cNvSpPr>
            <a:spLocks noGrp="1"/>
          </p:cNvSpPr>
          <p:nvPr>
            <p:ph type="body" idx="1"/>
          </p:nvPr>
        </p:nvSpPr>
        <p:spPr/>
        <p:txBody>
          <a:bodyPr/>
          <a:lstStyle/>
          <a:p>
            <a:endParaRPr lang="en-US" b="0" dirty="0">
              <a:solidFill>
                <a:schemeClr val="tx1"/>
              </a:solidFill>
              <a:latin typeface="Avenir Book" panose="02000503020000020003" pitchFamily="50" charset="0"/>
            </a:endParaRPr>
          </a:p>
        </p:txBody>
      </p:sp>
      <p:sp>
        <p:nvSpPr>
          <p:cNvPr id="4" name="Slide Number Placeholder 3">
            <a:extLst>
              <a:ext uri="{FF2B5EF4-FFF2-40B4-BE49-F238E27FC236}">
                <a16:creationId xmlns:a16="http://schemas.microsoft.com/office/drawing/2014/main" id="{A5B61494-B6F5-6B54-EF61-A10494444408}"/>
              </a:ext>
            </a:extLst>
          </p:cNvPr>
          <p:cNvSpPr>
            <a:spLocks noGrp="1"/>
          </p:cNvSpPr>
          <p:nvPr>
            <p:ph type="sldNum" sz="quarter" idx="5"/>
          </p:nvPr>
        </p:nvSpPr>
        <p:spPr/>
        <p:txBody>
          <a:bodyPr/>
          <a:lstStyle/>
          <a:p>
            <a:fld id="{1B6BC583-FDF6-2342-AD4B-08A208A7294D}" type="slidenum">
              <a:rPr lang="en-US" smtClean="0"/>
              <a:pPr/>
              <a:t>10</a:t>
            </a:fld>
            <a:endParaRPr lang="en-US" dirty="0"/>
          </a:p>
        </p:txBody>
      </p:sp>
    </p:spTree>
    <p:extLst>
      <p:ext uri="{BB962C8B-B14F-4D97-AF65-F5344CB8AC3E}">
        <p14:creationId xmlns:p14="http://schemas.microsoft.com/office/powerpoint/2010/main" val="1285813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A nice subtitle can go here</a:t>
            </a:r>
          </a:p>
        </p:txBody>
      </p:sp>
    </p:spTree>
    <p:extLst>
      <p:ext uri="{BB962C8B-B14F-4D97-AF65-F5344CB8AC3E}">
        <p14:creationId xmlns:p14="http://schemas.microsoft.com/office/powerpoint/2010/main" val="2382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a:t>
            </a:r>
          </a:p>
        </p:txBody>
      </p:sp>
      <p:sp>
        <p:nvSpPr>
          <p:cNvPr id="5" name="Date Placeholder 4"/>
          <p:cNvSpPr>
            <a:spLocks noGrp="1"/>
          </p:cNvSpPr>
          <p:nvPr>
            <p:ph type="dt" sz="half" idx="10"/>
          </p:nvPr>
        </p:nvSpPr>
        <p:spPr/>
        <p:txBody>
          <a:bodyPr/>
          <a:lstStyle/>
          <a:p>
            <a:fld id="{F47D5513-894F-764A-A324-A8FF985DD4E6}" type="datetime1">
              <a:rPr lang="en-US" smtClean="0"/>
              <a:t>9/29/25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a:t>Click to edit Master text styles</a:t>
            </a:r>
          </a:p>
        </p:txBody>
      </p:sp>
    </p:spTree>
    <p:extLst>
      <p:ext uri="{BB962C8B-B14F-4D97-AF65-F5344CB8AC3E}">
        <p14:creationId xmlns:p14="http://schemas.microsoft.com/office/powerpoint/2010/main" val="201935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a:t>
            </a:r>
          </a:p>
        </p:txBody>
      </p:sp>
      <p:sp>
        <p:nvSpPr>
          <p:cNvPr id="5" name="Date Placeholder 4"/>
          <p:cNvSpPr>
            <a:spLocks noGrp="1"/>
          </p:cNvSpPr>
          <p:nvPr>
            <p:ph type="dt" sz="half" idx="10"/>
          </p:nvPr>
        </p:nvSpPr>
        <p:spPr/>
        <p:txBody>
          <a:bodyPr/>
          <a:lstStyle/>
          <a:p>
            <a:fld id="{0EE3DEEC-492C-ED45-8E03-0A8A0FCA30E4}" type="datetime1">
              <a:rPr lang="en-US" smtClean="0"/>
              <a:t>9/29/25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a:t>A nice picture can go here</a:t>
            </a:r>
          </a:p>
        </p:txBody>
      </p:sp>
    </p:spTree>
    <p:extLst>
      <p:ext uri="{BB962C8B-B14F-4D97-AF65-F5344CB8AC3E}">
        <p14:creationId xmlns:p14="http://schemas.microsoft.com/office/powerpoint/2010/main" val="14017640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a:t>TITLE GOES</a:t>
            </a:r>
            <a:br>
              <a:rPr lang="en-US"/>
            </a:br>
            <a:r>
              <a:rPr lang="en-US"/>
              <a:t>HERE</a:t>
            </a:r>
          </a:p>
        </p:txBody>
      </p:sp>
      <p:sp>
        <p:nvSpPr>
          <p:cNvPr id="3" name="Date Placeholder 2"/>
          <p:cNvSpPr>
            <a:spLocks noGrp="1"/>
          </p:cNvSpPr>
          <p:nvPr>
            <p:ph type="dt" sz="half" idx="10"/>
          </p:nvPr>
        </p:nvSpPr>
        <p:spPr/>
        <p:txBody>
          <a:bodyPr/>
          <a:lstStyle>
            <a:lvl1pPr>
              <a:defRPr>
                <a:solidFill>
                  <a:schemeClr val="bg1"/>
                </a:solidFill>
              </a:defRPr>
            </a:lvl1pPr>
          </a:lstStyle>
          <a:p>
            <a:fld id="{DA101D0F-D918-734D-BF98-31171A9B8527}" type="datetime1">
              <a:rPr lang="en-US" smtClean="0"/>
              <a:t>9/29/25</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21868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Date Placeholder 5"/>
          <p:cNvSpPr>
            <a:spLocks noGrp="1"/>
          </p:cNvSpPr>
          <p:nvPr>
            <p:ph type="dt" sz="half" idx="10"/>
          </p:nvPr>
        </p:nvSpPr>
        <p:spPr/>
        <p:txBody>
          <a:bodyPr/>
          <a:lstStyle>
            <a:lvl1pPr>
              <a:defRPr>
                <a:solidFill>
                  <a:schemeClr val="bg1"/>
                </a:solidFill>
              </a:defRPr>
            </a:lvl1pPr>
          </a:lstStyle>
          <a:p>
            <a:fld id="{B19D082E-48EA-DC44-AB29-B113D25A2F8F}" type="datetime1">
              <a:rPr lang="en-US" smtClean="0"/>
              <a:t>9/29/25</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Click to 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Fifth level</a:t>
            </a:r>
          </a:p>
        </p:txBody>
      </p:sp>
    </p:spTree>
    <p:extLst>
      <p:ext uri="{BB962C8B-B14F-4D97-AF65-F5344CB8AC3E}">
        <p14:creationId xmlns:p14="http://schemas.microsoft.com/office/powerpoint/2010/main" val="589815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25D6287-4A64-234F-B88A-DDE33279A6AE}" type="datetime1">
              <a:rPr lang="en-US" smtClean="0"/>
              <a:t>9/29/25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750798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A1AEF81A-83D2-1343-8D33-C876EE9652BE}" type="datetime1">
              <a:rPr lang="en-US" smtClean="0"/>
              <a:t>9/29/25</a:t>
            </a:fld>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366602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9/29/25</a:t>
            </a:fld>
            <a:endParaRPr lang="en-US" dirty="0"/>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636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9/29/25</a:t>
            </a:fld>
            <a:endParaRPr lang="en-US" dirty="0"/>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7220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9/29/25</a:t>
            </a:fld>
            <a:endParaRPr lang="en-US" dirty="0"/>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195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9/29/25</a:t>
            </a:fld>
            <a:endParaRPr lang="en-US" dirty="0"/>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69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468EE-4F6C-0647-BD0A-57F0EAF75A58}" type="datetime1">
              <a:rPr lang="en-US" smtClean="0"/>
              <a:t>9/29/25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
        <p:nvSpPr>
          <p:cNvPr id="11" name="Title 10"/>
          <p:cNvSpPr>
            <a:spLocks noGrp="1"/>
          </p:cNvSpPr>
          <p:nvPr>
            <p:ph type="title" hasCustomPrompt="1"/>
          </p:nvPr>
        </p:nvSpPr>
        <p:spPr/>
        <p:txBody>
          <a:bodyPr/>
          <a:lstStyle/>
          <a:p>
            <a:r>
              <a:rPr lang="en-US"/>
              <a:t>A nice</a:t>
            </a:r>
            <a:br>
              <a:rPr lang="en-US"/>
            </a:br>
            <a:r>
              <a:rPr lang="en-US"/>
              <a:t>title</a:t>
            </a:r>
            <a:br>
              <a:rPr lang="en-US"/>
            </a:br>
            <a:r>
              <a:rPr lang="en-US"/>
              <a:t>can go here.</a:t>
            </a:r>
          </a:p>
        </p:txBody>
      </p:sp>
    </p:spTree>
    <p:extLst>
      <p:ext uri="{BB962C8B-B14F-4D97-AF65-F5344CB8AC3E}">
        <p14:creationId xmlns:p14="http://schemas.microsoft.com/office/powerpoint/2010/main" val="7484404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9/29/25</a:t>
            </a:fld>
            <a:endParaRPr lang="en-US" dirty="0"/>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897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9/29/25</a:t>
            </a:fld>
            <a:endParaRPr lang="en-US" dirty="0"/>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19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9/29/25</a:t>
            </a:fld>
            <a:endParaRPr lang="en-US" dirty="0"/>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77095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9/29/25</a:t>
            </a:fld>
            <a:endParaRPr lang="en-US" dirty="0"/>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7474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9/29/25</a:t>
            </a:fld>
            <a:endParaRPr lang="en-US" dirty="0"/>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dirty="0"/>
          </a:p>
        </p:txBody>
      </p:sp>
    </p:spTree>
    <p:extLst>
      <p:ext uri="{BB962C8B-B14F-4D97-AF65-F5344CB8AC3E}">
        <p14:creationId xmlns:p14="http://schemas.microsoft.com/office/powerpoint/2010/main" val="1929726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9/29/25</a:t>
            </a:fld>
            <a:endParaRPr lang="en-US" dirty="0"/>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340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9/29/25</a:t>
            </a:fld>
            <a:endParaRPr lang="en-US" dirty="0"/>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13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9/29/25</a:t>
            </a:fld>
            <a:endParaRPr lang="en-US" dirty="0"/>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453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9/29/25</a:t>
            </a:fld>
            <a:endParaRPr lang="en-US" dirty="0"/>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61300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9/29/25</a:t>
            </a:fld>
            <a:endParaRPr lang="en-US" dirty="0"/>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7678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CD3-B087-8548-96ED-EAE0EAE1C35B}" type="datetime1">
              <a:rPr lang="en-US" smtClean="0"/>
              <a:t>9/29/25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1858580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9/29/25</a:t>
            </a:fld>
            <a:endParaRPr lang="en-US" dirty="0"/>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68048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9/29/25</a:t>
            </a:fld>
            <a:endParaRPr lang="en-US" dirty="0"/>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873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BAEAACC-4622-6F49-A539-615950FBDF5A}" type="datetime1">
              <a:rPr lang="en-US" smtClean="0"/>
              <a:t>9/29/25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a:t>TITLE GOES</a:t>
            </a:r>
            <a:br>
              <a:rPr lang="en-US"/>
            </a:br>
            <a:r>
              <a:rPr lang="en-US"/>
              <a:t>HERE</a:t>
            </a:r>
          </a:p>
        </p:txBody>
      </p:sp>
    </p:spTree>
    <p:extLst>
      <p:ext uri="{BB962C8B-B14F-4D97-AF65-F5344CB8AC3E}">
        <p14:creationId xmlns:p14="http://schemas.microsoft.com/office/powerpoint/2010/main" val="971825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0C1B9-4D6D-F74B-BF67-6F8F31E31DB2}" type="datetime1">
              <a:rPr lang="en-US" smtClean="0"/>
              <a:t>9/29/25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Tree>
    <p:extLst>
      <p:ext uri="{BB962C8B-B14F-4D97-AF65-F5344CB8AC3E}">
        <p14:creationId xmlns:p14="http://schemas.microsoft.com/office/powerpoint/2010/main" val="3020796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E700D-67A5-114C-9295-0EF661889BFE}" type="datetime1">
              <a:rPr lang="en-US" smtClean="0"/>
              <a:t>9/29/25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Tree>
    <p:extLst>
      <p:ext uri="{BB962C8B-B14F-4D97-AF65-F5344CB8AC3E}">
        <p14:creationId xmlns:p14="http://schemas.microsoft.com/office/powerpoint/2010/main" val="606388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F0AFDF-4414-A141-A7B3-A74847E46639}" type="datetime1">
              <a:rPr lang="en-US" smtClean="0"/>
              <a:t>9/29/25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Tree>
    <p:extLst>
      <p:ext uri="{BB962C8B-B14F-4D97-AF65-F5344CB8AC3E}">
        <p14:creationId xmlns:p14="http://schemas.microsoft.com/office/powerpoint/2010/main" val="681974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AB80C4-AB35-BF4D-B9B4-55DB25AEF489}" type="datetime1">
              <a:rPr lang="en-US" smtClean="0"/>
              <a:t>9/29/25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a:t>Add title here</a:t>
            </a:r>
          </a:p>
        </p:txBody>
      </p:sp>
    </p:spTree>
    <p:extLst>
      <p:ext uri="{BB962C8B-B14F-4D97-AF65-F5344CB8AC3E}">
        <p14:creationId xmlns:p14="http://schemas.microsoft.com/office/powerpoint/2010/main" val="181934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9/29/25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a:t>Click to 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a:t>ADD A MAIN TITLE HERE</a:t>
            </a:r>
          </a:p>
        </p:txBody>
      </p:sp>
    </p:spTree>
    <p:extLst>
      <p:ext uri="{BB962C8B-B14F-4D97-AF65-F5344CB8AC3E}">
        <p14:creationId xmlns:p14="http://schemas.microsoft.com/office/powerpoint/2010/main" val="7591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7.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EDB3CD05-88C6-9544-9DF4-7E6154427EC7}" type="datetime1">
              <a:rPr lang="en-US" smtClean="0"/>
              <a:t>9/29/25</a:t>
            </a:fld>
            <a:endParaRPr lang="en-US" dirty="0"/>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dirty="0"/>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a:t>A nice</a:t>
            </a:r>
            <a:br>
              <a:rPr lang="en-US"/>
            </a:br>
            <a:r>
              <a:rPr lang="en-US"/>
              <a:t>title</a:t>
            </a:r>
            <a:br>
              <a:rPr lang="en-US"/>
            </a:br>
            <a:r>
              <a:rPr lang="en-US"/>
              <a:t>can go here.</a:t>
            </a:r>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8" r:id="rId4"/>
    <p:sldLayoutId id="2147483676" r:id="rId5"/>
    <p:sldLayoutId id="2147483683" r:id="rId6"/>
    <p:sldLayoutId id="2147483685" r:id="rId7"/>
    <p:sldLayoutId id="2147483684" r:id="rId8"/>
    <p:sldLayoutId id="2147483682" r:id="rId9"/>
    <p:sldLayoutId id="2147483680" r:id="rId10"/>
    <p:sldLayoutId id="2147483690" r:id="rId11"/>
    <p:sldLayoutId id="2147483687" r:id="rId12"/>
    <p:sldLayoutId id="2147483686" r:id="rId13"/>
    <p:sldLayoutId id="2147483688" r:id="rId14"/>
    <p:sldLayoutId id="2147483689" r:id="rId15"/>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9/29/25</a:t>
            </a:fld>
            <a:endParaRPr lang="en-US" dirty="0"/>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dirty="0"/>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03204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9/29/25</a:t>
            </a:fld>
            <a:endParaRPr lang="en-US" dirty="0"/>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dirty="0"/>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50437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7344" y="768830"/>
            <a:ext cx="6802639" cy="3060442"/>
          </a:xfrm>
        </p:spPr>
        <p:txBody>
          <a:bodyPr>
            <a:normAutofit/>
          </a:bodyPr>
          <a:lstStyle/>
          <a:p>
            <a:pPr algn="l">
              <a:lnSpc>
                <a:spcPts val="6000"/>
              </a:lnSpc>
            </a:pPr>
            <a:r>
              <a:rPr lang="en-US" sz="3200" b="1" dirty="0">
                <a:latin typeface="Avenir Heavy" charset="0"/>
                <a:ea typeface="Avenir Heavy" charset="0"/>
                <a:cs typeface="Avenir Heavy" charset="0"/>
              </a:rPr>
              <a:t>FY2025-2026 Proposed Goals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sp>
        <p:nvSpPr>
          <p:cNvPr id="3" name="TextBox 2">
            <a:extLst>
              <a:ext uri="{FF2B5EF4-FFF2-40B4-BE49-F238E27FC236}">
                <a16:creationId xmlns:a16="http://schemas.microsoft.com/office/drawing/2014/main" id="{52A98FB9-180F-C07D-D47C-C165CE02E60D}"/>
              </a:ext>
            </a:extLst>
          </p:cNvPr>
          <p:cNvSpPr txBox="1"/>
          <p:nvPr/>
        </p:nvSpPr>
        <p:spPr>
          <a:xfrm>
            <a:off x="4128597" y="3752083"/>
            <a:ext cx="5152885" cy="596510"/>
          </a:xfrm>
          <a:prstGeom prst="rect">
            <a:avLst/>
          </a:prstGeom>
          <a:noFill/>
        </p:spPr>
        <p:txBody>
          <a:bodyPr wrap="none" rtlCol="0" anchor="t">
            <a:spAutoFit/>
          </a:bodyPr>
          <a:lstStyle/>
          <a:p>
            <a:pPr>
              <a:lnSpc>
                <a:spcPts val="4300"/>
              </a:lnSpc>
            </a:pPr>
            <a:r>
              <a:rPr lang="en-US" sz="2400" dirty="0">
                <a:latin typeface="Avenir Book" panose="02000503020000020003" pitchFamily="2" charset="0"/>
                <a:ea typeface="Avenir Book" charset="0"/>
                <a:cs typeface="Avenir Book" charset="0"/>
              </a:rPr>
              <a:t>Dr. Margaret Ford Fisher, Chancellor</a:t>
            </a:r>
          </a:p>
        </p:txBody>
      </p:sp>
    </p:spTree>
    <p:extLst>
      <p:ext uri="{BB962C8B-B14F-4D97-AF65-F5344CB8AC3E}">
        <p14:creationId xmlns:p14="http://schemas.microsoft.com/office/powerpoint/2010/main" val="36639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3BB4F-A2FA-1C40-32D7-2E21E4A9B10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D47873-20A6-21DD-5568-97B7D6EEEFD3}"/>
              </a:ext>
            </a:extLst>
          </p:cNvPr>
          <p:cNvSpPr>
            <a:spLocks noGrp="1"/>
          </p:cNvSpPr>
          <p:nvPr>
            <p:ph type="sldNum" sz="quarter" idx="12"/>
          </p:nvPr>
        </p:nvSpPr>
        <p:spPr/>
        <p:txBody>
          <a:bodyPr/>
          <a:lstStyle/>
          <a:p>
            <a:fld id="{31EC62AD-1449-9143-8F26-15D729BEA7F6}" type="slidenum">
              <a:rPr lang="en-US" smtClean="0"/>
              <a:t>10</a:t>
            </a:fld>
            <a:endParaRPr lang="en-US" dirty="0"/>
          </a:p>
        </p:txBody>
      </p:sp>
      <p:sp>
        <p:nvSpPr>
          <p:cNvPr id="9" name="TextBox 8">
            <a:extLst>
              <a:ext uri="{FF2B5EF4-FFF2-40B4-BE49-F238E27FC236}">
                <a16:creationId xmlns:a16="http://schemas.microsoft.com/office/drawing/2014/main" id="{785037ED-C6F8-352D-876A-69AB4C6E5C10}"/>
              </a:ext>
            </a:extLst>
          </p:cNvPr>
          <p:cNvSpPr txBox="1"/>
          <p:nvPr/>
        </p:nvSpPr>
        <p:spPr>
          <a:xfrm>
            <a:off x="-1" y="-23216"/>
            <a:ext cx="12192002" cy="1100301"/>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8: UPDATE HCC FACILITIES MASTER PLAN AND CONTINUE TO EXECUTE THE DEFERRED MAINTENANCE PLAN</a:t>
            </a:r>
          </a:p>
        </p:txBody>
      </p:sp>
      <p:sp>
        <p:nvSpPr>
          <p:cNvPr id="2" name="TextBox 1">
            <a:extLst>
              <a:ext uri="{FF2B5EF4-FFF2-40B4-BE49-F238E27FC236}">
                <a16:creationId xmlns:a16="http://schemas.microsoft.com/office/drawing/2014/main" id="{FC338C04-5816-A704-9658-7A03272A37CD}"/>
              </a:ext>
            </a:extLst>
          </p:cNvPr>
          <p:cNvSpPr txBox="1"/>
          <p:nvPr/>
        </p:nvSpPr>
        <p:spPr>
          <a:xfrm>
            <a:off x="221107" y="1219312"/>
            <a:ext cx="11390671" cy="1015663"/>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Update the Facilities Master Plan and present to the Board of Trustees for review and approval in July 2026 and continue to execute the Deferred Maintenance Plan and maintain exigent spending below 15% of the Facilities Budget.</a:t>
            </a:r>
          </a:p>
        </p:txBody>
      </p:sp>
      <p:sp>
        <p:nvSpPr>
          <p:cNvPr id="4" name="TextBox 3">
            <a:extLst>
              <a:ext uri="{FF2B5EF4-FFF2-40B4-BE49-F238E27FC236}">
                <a16:creationId xmlns:a16="http://schemas.microsoft.com/office/drawing/2014/main" id="{65AAF0CC-AE73-1A5A-DDE8-43A34C86A13A}"/>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17705930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B0786-D945-69FB-A728-8EEBB5A4D0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F7AF1-6412-0FCA-E8B2-771DB34A15AC}"/>
              </a:ext>
            </a:extLst>
          </p:cNvPr>
          <p:cNvSpPr>
            <a:spLocks noGrp="1"/>
          </p:cNvSpPr>
          <p:nvPr>
            <p:ph type="sldNum" sz="quarter" idx="12"/>
          </p:nvPr>
        </p:nvSpPr>
        <p:spPr/>
        <p:txBody>
          <a:bodyPr/>
          <a:lstStyle/>
          <a:p>
            <a:fld id="{31EC62AD-1449-9143-8F26-15D729BEA7F6}" type="slidenum">
              <a:rPr lang="en-US" smtClean="0"/>
              <a:t>11</a:t>
            </a:fld>
            <a:endParaRPr lang="en-US" dirty="0"/>
          </a:p>
        </p:txBody>
      </p:sp>
      <p:sp>
        <p:nvSpPr>
          <p:cNvPr id="9" name="TextBox 8">
            <a:extLst>
              <a:ext uri="{FF2B5EF4-FFF2-40B4-BE49-F238E27FC236}">
                <a16:creationId xmlns:a16="http://schemas.microsoft.com/office/drawing/2014/main" id="{07735A5F-5895-8E6A-8D54-7064F5A648AD}"/>
              </a:ext>
            </a:extLst>
          </p:cNvPr>
          <p:cNvSpPr txBox="1"/>
          <p:nvPr/>
        </p:nvSpPr>
        <p:spPr>
          <a:xfrm>
            <a:off x="0" y="-23216"/>
            <a:ext cx="12192000" cy="1100301"/>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9: DEVELOP A STRATEGY AND TIMELINE TO ADDRESS ALL STATUTORY PROVISIONS OF AND COMPLIANCE WITH SB 37, INCLUDING ADHERENCE TO APPLICABLE DATES</a:t>
            </a:r>
          </a:p>
        </p:txBody>
      </p:sp>
      <p:sp>
        <p:nvSpPr>
          <p:cNvPr id="2" name="TextBox 1">
            <a:extLst>
              <a:ext uri="{FF2B5EF4-FFF2-40B4-BE49-F238E27FC236}">
                <a16:creationId xmlns:a16="http://schemas.microsoft.com/office/drawing/2014/main" id="{2DFC26C7-A39E-612C-71B9-3A976BDDBD57}"/>
              </a:ext>
            </a:extLst>
          </p:cNvPr>
          <p:cNvSpPr txBox="1"/>
          <p:nvPr/>
        </p:nvSpPr>
        <p:spPr>
          <a:xfrm>
            <a:off x="221107" y="1219312"/>
            <a:ext cx="11390671" cy="2056140"/>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Ensure HCC’s governance structure and Board Policies meet the compliance requirements of SB 37.  Provide updates on a regular basis in the Weekly Administrative Briefing (WAB) and/or Board Governance Committee meeting.</a:t>
            </a:r>
          </a:p>
          <a:p>
            <a:pPr>
              <a:lnSpc>
                <a:spcPts val="4300"/>
              </a:lnSpc>
            </a:pPr>
            <a:endParaRPr lang="en-US" sz="2000" dirty="0">
              <a:latin typeface="Avenir Book" charset="0"/>
              <a:ea typeface="Avenir Book" charset="0"/>
              <a:cs typeface="Avenir Book" charset="0"/>
            </a:endParaRPr>
          </a:p>
          <a:p>
            <a:pPr>
              <a:lnSpc>
                <a:spcPts val="4300"/>
              </a:lnSpc>
            </a:pPr>
            <a:endParaRPr lang="en-US" sz="2000" dirty="0">
              <a:latin typeface="Avenir Book" charset="0"/>
              <a:ea typeface="Avenir Book" charset="0"/>
              <a:cs typeface="Avenir Book" charset="0"/>
            </a:endParaRPr>
          </a:p>
        </p:txBody>
      </p:sp>
      <p:sp>
        <p:nvSpPr>
          <p:cNvPr id="4" name="TextBox 3">
            <a:extLst>
              <a:ext uri="{FF2B5EF4-FFF2-40B4-BE49-F238E27FC236}">
                <a16:creationId xmlns:a16="http://schemas.microsoft.com/office/drawing/2014/main" id="{32133DEB-E27B-031B-DD64-679974AA93C0}"/>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pic>
        <p:nvPicPr>
          <p:cNvPr id="1026" name="Picture 2" descr="texas 88 legislayive session">
            <a:extLst>
              <a:ext uri="{FF2B5EF4-FFF2-40B4-BE49-F238E27FC236}">
                <a16:creationId xmlns:a16="http://schemas.microsoft.com/office/drawing/2014/main" id="{4343D8B0-5E09-0B7C-575D-BDBFE5A18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934" y="2993404"/>
            <a:ext cx="4306131" cy="143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114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7530-DDAC-1A7D-564C-FB73B67919B3}"/>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573B75ED-5A88-F246-60A6-E3F9724B567E}"/>
              </a:ext>
            </a:extLst>
          </p:cNvPr>
          <p:cNvSpPr>
            <a:spLocks noGrp="1"/>
          </p:cNvSpPr>
          <p:nvPr>
            <p:ph type="sldNum" sz="quarter" idx="12"/>
          </p:nvPr>
        </p:nvSpPr>
        <p:spPr/>
        <p:txBody>
          <a:bodyPr/>
          <a:lstStyle/>
          <a:p>
            <a:fld id="{31EC62AD-1449-9143-8F26-15D729BEA7F6}" type="slidenum">
              <a:rPr lang="en-US" smtClean="0"/>
              <a:pPr/>
              <a:t>12</a:t>
            </a:fld>
            <a:endParaRPr lang="en-US" dirty="0"/>
          </a:p>
        </p:txBody>
      </p:sp>
    </p:spTree>
    <p:extLst>
      <p:ext uri="{BB962C8B-B14F-4D97-AF65-F5344CB8AC3E}">
        <p14:creationId xmlns:p14="http://schemas.microsoft.com/office/powerpoint/2010/main" val="267814984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7A10-5C84-0627-80A4-D7BF21CF2F07}"/>
            </a:ext>
          </a:extLst>
        </p:cNvPr>
        <p:cNvGrpSpPr/>
        <p:nvPr/>
      </p:nvGrpSpPr>
      <p:grpSpPr>
        <a:xfrm>
          <a:off x="0" y="0"/>
          <a:ext cx="0" cy="0"/>
          <a:chOff x="0" y="0"/>
          <a:chExt cx="0" cy="0"/>
        </a:xfrm>
      </p:grpSpPr>
      <p:pic>
        <p:nvPicPr>
          <p:cNvPr id="2050" name="Picture 2" descr="setting goals and achieving them">
            <a:extLst>
              <a:ext uri="{FF2B5EF4-FFF2-40B4-BE49-F238E27FC236}">
                <a16:creationId xmlns:a16="http://schemas.microsoft.com/office/drawing/2014/main" id="{F7CAAB49-4E3B-F75D-2CBB-207D96047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64" y="2663473"/>
            <a:ext cx="1535373" cy="16191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DFD33C-3639-E64B-6EBA-7CE4BEFDD813}"/>
              </a:ext>
            </a:extLst>
          </p:cNvPr>
          <p:cNvSpPr txBox="1"/>
          <p:nvPr/>
        </p:nvSpPr>
        <p:spPr>
          <a:xfrm>
            <a:off x="196132" y="1256411"/>
            <a:ext cx="11107173" cy="4791055"/>
          </a:xfrm>
          <a:prstGeom prst="rect">
            <a:avLst/>
          </a:prstGeom>
          <a:noFill/>
        </p:spPr>
        <p:txBody>
          <a:bodyPr wrap="square">
            <a:spAutoFit/>
          </a:bodyPr>
          <a:lstStyle/>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Student Persistence from 59% to 61%</a:t>
            </a:r>
            <a:endParaRPr lang="en-US" sz="2100" dirty="0">
              <a:latin typeface="Calibri" panose="020F0502020204030204" pitchFamily="34" charset="0"/>
              <a:ea typeface="Calibri" panose="020F0502020204030204" pitchFamily="34" charset="0"/>
              <a:cs typeface="Calibri" panose="020F0502020204030204" pitchFamily="34" charset="0"/>
            </a:endParaRP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Help More Students Matriculate Through Their Developmental Sequence by 5%</a:t>
            </a:r>
            <a:endParaRPr lang="en-US" sz="2100" dirty="0">
              <a:latin typeface="Calibri" panose="020F0502020204030204" pitchFamily="34" charset="0"/>
              <a:ea typeface="Calibri" panose="020F0502020204030204" pitchFamily="34" charset="0"/>
              <a:cs typeface="Calibri" panose="020F0502020204030204" pitchFamily="34" charset="0"/>
            </a:endParaRP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Grow Enrollments in Credentials of Value by 5%</a:t>
            </a: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the Number of Students Who Are Persisting to a Baccalaureate Degree and Grow Enrollment by 10%</a:t>
            </a:r>
            <a:endParaRPr lang="en-US" sz="2100" dirty="0">
              <a:latin typeface="Calibri" panose="020F0502020204030204" pitchFamily="34" charset="0"/>
              <a:ea typeface="Calibri" panose="020F0502020204030204" pitchFamily="34" charset="0"/>
              <a:cs typeface="Calibri" panose="020F0502020204030204" pitchFamily="34" charset="0"/>
            </a:endParaRP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of students entering Houston Reconnect earn an award within 1 Year </a:t>
            </a: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Create LVN to ADN Pathway  </a:t>
            </a:r>
            <a:endPar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Update HCC's technology infrastructure by installing software and hardware updates, and develop a Technology Master Plan</a:t>
            </a:r>
            <a:endParaRPr lang="en-US" sz="2100" dirty="0">
              <a:latin typeface="Calibri" panose="020F0502020204030204" pitchFamily="34" charset="0"/>
              <a:ea typeface="Calibri" panose="020F0502020204030204" pitchFamily="34" charset="0"/>
              <a:cs typeface="Calibri" panose="020F0502020204030204" pitchFamily="34" charset="0"/>
            </a:endParaRPr>
          </a:p>
          <a:p>
            <a:pPr marL="349250" marR="0" lvl="0" indent="-349250">
              <a:spcAft>
                <a:spcPts val="800"/>
              </a:spcAft>
              <a:buClr>
                <a:srgbClr val="000000"/>
              </a:buClr>
              <a:buFont typeface="+mj-lt"/>
              <a:buAutoNum type="arabicPeriod"/>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Update</a:t>
            </a: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HCC Facilities Master Plan and continue to execute the Deferred Maintenance Plan</a:t>
            </a:r>
          </a:p>
          <a:p>
            <a:pPr marL="349250" marR="0" lvl="0" indent="-349250">
              <a:spcAft>
                <a:spcPts val="800"/>
              </a:spcAft>
              <a:buClr>
                <a:srgbClr val="000000"/>
              </a:buClr>
              <a:buFont typeface="+mj-lt"/>
              <a:buAutoNum type="arabicPeriod"/>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 strategy and timeline to address all statutory provisions of and compliance with SB 37, including adherence to applicable dates.</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64AB832-935A-E9FD-5509-4798F607406E}"/>
              </a:ext>
            </a:extLst>
          </p:cNvPr>
          <p:cNvSpPr>
            <a:spLocks noGrp="1"/>
          </p:cNvSpPr>
          <p:nvPr>
            <p:ph type="sldNum" sz="quarter" idx="12"/>
          </p:nvPr>
        </p:nvSpPr>
        <p:spPr/>
        <p:txBody>
          <a:bodyPr/>
          <a:lstStyle/>
          <a:p>
            <a:fld id="{31EC62AD-1449-9143-8F26-15D729BEA7F6}" type="slidenum">
              <a:rPr lang="en-US" smtClean="0"/>
              <a:t>2</a:t>
            </a:fld>
            <a:endParaRPr lang="en-US" dirty="0"/>
          </a:p>
        </p:txBody>
      </p:sp>
      <p:sp>
        <p:nvSpPr>
          <p:cNvPr id="8" name="TextBox 7">
            <a:extLst>
              <a:ext uri="{FF2B5EF4-FFF2-40B4-BE49-F238E27FC236}">
                <a16:creationId xmlns:a16="http://schemas.microsoft.com/office/drawing/2014/main" id="{55D0AB13-D290-4E80-6537-5F1247B9F8AB}"/>
              </a:ext>
            </a:extLst>
          </p:cNvPr>
          <p:cNvSpPr txBox="1"/>
          <p:nvPr/>
        </p:nvSpPr>
        <p:spPr>
          <a:xfrm>
            <a:off x="0" y="-19821"/>
            <a:ext cx="12192000" cy="1123384"/>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300"/>
              </a:spcBef>
              <a:spcAft>
                <a:spcPts val="300"/>
              </a:spcAft>
              <a:buNone/>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OVERVIEW OF PROPOSED GOALS</a:t>
            </a:r>
            <a:endParaRPr lang="en-US" sz="2000" b="1" dirty="0">
              <a:solidFill>
                <a:schemeClr val="bg1"/>
              </a:solidFill>
              <a:effectLst/>
              <a:latin typeface="Avenir Medium" panose="02000503020000020003" pitchFamily="2" charset="0"/>
              <a:ea typeface="Times New Roman" panose="02020603050405020304" pitchFamily="18" charset="0"/>
              <a:cs typeface="Times New Roman" panose="02020603050405020304" pitchFamily="18" charset="0"/>
            </a:endParaRPr>
          </a:p>
          <a:p>
            <a:pPr marL="0" marR="0">
              <a:spcBef>
                <a:spcPts val="600"/>
              </a:spcBef>
              <a:spcAft>
                <a:spcPts val="600"/>
              </a:spcAft>
              <a:buNone/>
            </a:pPr>
            <a:endParaRPr lang="en-US" sz="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DAA1E24-F602-84EA-EF3F-5F7282A86877}"/>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23016159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8732-D812-4FD2-B4A5-4781978A6E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DCAF3-5087-E22F-85F4-E882FEFE3166}"/>
              </a:ext>
            </a:extLst>
          </p:cNvPr>
          <p:cNvSpPr>
            <a:spLocks noGrp="1"/>
          </p:cNvSpPr>
          <p:nvPr>
            <p:ph type="sldNum" sz="quarter" idx="12"/>
          </p:nvPr>
        </p:nvSpPr>
        <p:spPr/>
        <p:txBody>
          <a:bodyPr/>
          <a:lstStyle/>
          <a:p>
            <a:fld id="{31EC62AD-1449-9143-8F26-15D729BEA7F6}" type="slidenum">
              <a:rPr lang="en-US" smtClean="0"/>
              <a:t>3</a:t>
            </a:fld>
            <a:endParaRPr lang="en-US" dirty="0"/>
          </a:p>
        </p:txBody>
      </p:sp>
      <p:sp>
        <p:nvSpPr>
          <p:cNvPr id="9" name="TextBox 8">
            <a:extLst>
              <a:ext uri="{FF2B5EF4-FFF2-40B4-BE49-F238E27FC236}">
                <a16:creationId xmlns:a16="http://schemas.microsoft.com/office/drawing/2014/main" id="{7597B985-BF62-795F-FC62-37BE2E88E33B}"/>
              </a:ext>
            </a:extLst>
          </p:cNvPr>
          <p:cNvSpPr txBox="1"/>
          <p:nvPr/>
        </p:nvSpPr>
        <p:spPr>
          <a:xfrm>
            <a:off x="0" y="-15518"/>
            <a:ext cx="12192000" cy="1084912"/>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1: INCREASE STUDENT PERSISTENCE FROM 59% TO 61%</a:t>
            </a:r>
          </a:p>
          <a:p>
            <a:pPr>
              <a:spcBef>
                <a:spcPts val="300"/>
              </a:spcBef>
              <a:spcAft>
                <a:spcPts val="300"/>
              </a:spcAft>
            </a:pPr>
            <a:endParaRPr lang="en-US" sz="1400" b="1" dirty="0">
              <a:solidFill>
                <a:schemeClr val="bg1"/>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4BAC01-5EB7-21A4-4C54-1327CC171F5E}"/>
              </a:ext>
            </a:extLst>
          </p:cNvPr>
          <p:cNvSpPr txBox="1"/>
          <p:nvPr/>
        </p:nvSpPr>
        <p:spPr>
          <a:xfrm>
            <a:off x="167257" y="1069394"/>
            <a:ext cx="11545677" cy="3349635"/>
          </a:xfrm>
          <a:prstGeom prst="rect">
            <a:avLst/>
          </a:prstGeom>
          <a:noFill/>
        </p:spPr>
        <p:txBody>
          <a:bodyPr wrap="square" rtlCol="0" anchor="t">
            <a:spAutoFit/>
          </a:bodyPr>
          <a:lstStyle/>
          <a:p>
            <a:pPr>
              <a:lnSpc>
                <a:spcPts val="4300"/>
              </a:lnSpc>
            </a:pPr>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Achieve annual growth of 2%.</a:t>
            </a:r>
          </a:p>
          <a:p>
            <a:pPr>
              <a:lnSpc>
                <a:spcPts val="4300"/>
              </a:lnSpc>
            </a:pPr>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Baseline: </a:t>
            </a:r>
            <a:r>
              <a:rPr lang="en-US" sz="2000" dirty="0">
                <a:latin typeface="Calibri" panose="020F0502020204030204" pitchFamily="34" charset="0"/>
                <a:ea typeface="Avenir Book" charset="0"/>
                <a:cs typeface="Calibri" panose="020F0502020204030204" pitchFamily="34" charset="0"/>
              </a:rPr>
              <a:t>59% (Anticipated)</a:t>
            </a:r>
          </a:p>
          <a:p>
            <a:pPr marL="349250">
              <a:buClr>
                <a:srgbClr val="FFC000"/>
              </a:buClr>
            </a:pPr>
            <a:r>
              <a:rPr lang="en-US" sz="2000" i="1" dirty="0">
                <a:latin typeface="Calibri" panose="020F0502020204030204" pitchFamily="34" charset="0"/>
                <a:ea typeface="Avenir Book" charset="0"/>
                <a:cs typeface="Calibri" panose="020F0502020204030204" pitchFamily="34" charset="0"/>
              </a:rPr>
              <a:t>Final Fall 2024 through Fall 2025 Persistence Rate will be available in February 2026, after transfers to 4-year institutions in Fall 2025 become available.</a:t>
            </a:r>
          </a:p>
          <a:p>
            <a:pPr marL="349250">
              <a:buClr>
                <a:srgbClr val="FFC000"/>
              </a:buClr>
            </a:pPr>
            <a:endParaRPr lang="en-US" sz="2000" b="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Target: </a:t>
            </a:r>
            <a:r>
              <a:rPr lang="en-US" sz="2000" dirty="0">
                <a:latin typeface="Calibri" panose="020F0502020204030204" pitchFamily="34" charset="0"/>
                <a:ea typeface="Avenir Book" charset="0"/>
                <a:cs typeface="Calibri" panose="020F0502020204030204" pitchFamily="34" charset="0"/>
              </a:rPr>
              <a:t>61%</a:t>
            </a:r>
          </a:p>
          <a:p>
            <a:pPr marL="342900" indent="-342900">
              <a:buClr>
                <a:srgbClr val="FFC000"/>
              </a:buClr>
              <a:buFont typeface="Wingdings" pitchFamily="2" charset="2"/>
              <a:buChar char="Ø"/>
            </a:pPr>
            <a:endParaRPr lang="en-US" sz="2000" b="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Stretch Goal: </a:t>
            </a:r>
            <a:r>
              <a:rPr lang="en-US" sz="2000" dirty="0">
                <a:latin typeface="Calibri" panose="020F0502020204030204" pitchFamily="34" charset="0"/>
                <a:ea typeface="Avenir Book" charset="0"/>
                <a:cs typeface="Calibri" panose="020F0502020204030204" pitchFamily="34" charset="0"/>
              </a:rPr>
              <a:t>63%</a:t>
            </a:r>
          </a:p>
        </p:txBody>
      </p:sp>
      <p:sp>
        <p:nvSpPr>
          <p:cNvPr id="5" name="TextBox 4">
            <a:extLst>
              <a:ext uri="{FF2B5EF4-FFF2-40B4-BE49-F238E27FC236}">
                <a16:creationId xmlns:a16="http://schemas.microsoft.com/office/drawing/2014/main" id="{7EA2334E-D585-4089-261E-FE0D00EFE45C}"/>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23692722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CFE83-81C9-3A80-EAD1-251491D51C9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143BD3-47A9-CD49-0EF0-2A4CBA4BEBAB}"/>
              </a:ext>
            </a:extLst>
          </p:cNvPr>
          <p:cNvSpPr>
            <a:spLocks noGrp="1"/>
          </p:cNvSpPr>
          <p:nvPr>
            <p:ph type="sldNum" sz="quarter" idx="12"/>
          </p:nvPr>
        </p:nvSpPr>
        <p:spPr/>
        <p:txBody>
          <a:bodyPr/>
          <a:lstStyle/>
          <a:p>
            <a:fld id="{31EC62AD-1449-9143-8F26-15D729BEA7F6}" type="slidenum">
              <a:rPr lang="en-US" smtClean="0"/>
              <a:t>4</a:t>
            </a:fld>
            <a:endParaRPr lang="en-US" dirty="0"/>
          </a:p>
        </p:txBody>
      </p:sp>
      <p:sp>
        <p:nvSpPr>
          <p:cNvPr id="9" name="TextBox 8">
            <a:extLst>
              <a:ext uri="{FF2B5EF4-FFF2-40B4-BE49-F238E27FC236}">
                <a16:creationId xmlns:a16="http://schemas.microsoft.com/office/drawing/2014/main" id="{8C8FBA4B-1709-A8B2-539C-41C7828A0F6B}"/>
              </a:ext>
            </a:extLst>
          </p:cNvPr>
          <p:cNvSpPr txBox="1"/>
          <p:nvPr/>
        </p:nvSpPr>
        <p:spPr>
          <a:xfrm>
            <a:off x="1" y="38472"/>
            <a:ext cx="12192000" cy="1100301"/>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2: HELP MORE STUDENTS MATRICULATE THROUGH THEIR DEVELOPMENTAL SEQUENCE BY 5%</a:t>
            </a:r>
          </a:p>
        </p:txBody>
      </p:sp>
      <p:sp>
        <p:nvSpPr>
          <p:cNvPr id="6" name="TextBox 5">
            <a:extLst>
              <a:ext uri="{FF2B5EF4-FFF2-40B4-BE49-F238E27FC236}">
                <a16:creationId xmlns:a16="http://schemas.microsoft.com/office/drawing/2014/main" id="{A62D650F-85A5-0C06-FF33-FC0852589E46}"/>
              </a:ext>
            </a:extLst>
          </p:cNvPr>
          <p:cNvSpPr txBox="1"/>
          <p:nvPr/>
        </p:nvSpPr>
        <p:spPr>
          <a:xfrm>
            <a:off x="109453" y="1184167"/>
            <a:ext cx="11733680" cy="4093428"/>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HCC will increase the number of students eligible to enroll in college-level courses through pre-enrollment methods such as TSI academies and through successful completion of developmental coursework.</a:t>
            </a:r>
          </a:p>
          <a:p>
            <a:endParaRPr lang="en-US" sz="2000" dirty="0">
              <a:latin typeface="Calibri" panose="020F0502020204030204" pitchFamily="34" charset="0"/>
              <a:ea typeface="Avenir Book" charset="0"/>
              <a:cs typeface="Calibri" panose="020F0502020204030204" pitchFamily="34" charset="0"/>
            </a:endParaRPr>
          </a:p>
          <a:p>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Baseline:  </a:t>
            </a:r>
            <a:r>
              <a:rPr lang="en-US" sz="2000" dirty="0">
                <a:latin typeface="Calibri" panose="020F0502020204030204" pitchFamily="34" charset="0"/>
                <a:ea typeface="Avenir Book" charset="0"/>
                <a:cs typeface="Calibri" panose="020F0502020204030204" pitchFamily="34" charset="0"/>
              </a:rPr>
              <a:t>5,415 of 23,666 Math (22.8%)</a:t>
            </a:r>
          </a:p>
          <a:p>
            <a:pPr marL="1433513">
              <a:buClr>
                <a:srgbClr val="FFC000"/>
              </a:buClr>
            </a:pPr>
            <a:r>
              <a:rPr lang="en-US" sz="2000" dirty="0">
                <a:latin typeface="Calibri" panose="020F0502020204030204" pitchFamily="34" charset="0"/>
                <a:ea typeface="Avenir Book" charset="0"/>
                <a:cs typeface="Calibri" panose="020F0502020204030204" pitchFamily="34" charset="0"/>
              </a:rPr>
              <a:t>9,844 of 15,747 Reading (62.5%)</a:t>
            </a:r>
          </a:p>
          <a:p>
            <a:pPr marL="1433513">
              <a:buClr>
                <a:srgbClr val="FFC000"/>
              </a:buClr>
            </a:pPr>
            <a:r>
              <a:rPr lang="en-US" sz="2000" dirty="0">
                <a:latin typeface="Calibri" panose="020F0502020204030204" pitchFamily="34" charset="0"/>
                <a:ea typeface="Avenir Book" charset="0"/>
                <a:cs typeface="Calibri" panose="020F0502020204030204" pitchFamily="34" charset="0"/>
              </a:rPr>
              <a:t>8,910 of 15,401 Writing (57.8%)</a:t>
            </a:r>
          </a:p>
          <a:p>
            <a:pPr marL="342900" indent="-342900">
              <a:buClr>
                <a:srgbClr val="FFC000"/>
              </a:buClr>
              <a:buFont typeface="Wingdings" pitchFamily="2" charset="2"/>
              <a:buChar char="Ø"/>
            </a:pPr>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Target:   </a:t>
            </a:r>
            <a:r>
              <a:rPr lang="en-US" sz="2000" dirty="0">
                <a:latin typeface="Calibri" panose="020F0502020204030204" pitchFamily="34" charset="0"/>
                <a:ea typeface="Avenir Book" charset="0"/>
                <a:cs typeface="Calibri" panose="020F0502020204030204" pitchFamily="34" charset="0"/>
              </a:rPr>
              <a:t>5,686 Math (24.0%)</a:t>
            </a:r>
          </a:p>
          <a:p>
            <a:pPr marL="1258888">
              <a:buClr>
                <a:srgbClr val="FFC000"/>
              </a:buClr>
            </a:pPr>
            <a:r>
              <a:rPr lang="en-US" sz="2000" dirty="0">
                <a:latin typeface="Calibri" panose="020F0502020204030204" pitchFamily="34" charset="0"/>
                <a:ea typeface="Avenir Book" charset="0"/>
                <a:cs typeface="Calibri" panose="020F0502020204030204" pitchFamily="34" charset="0"/>
              </a:rPr>
              <a:t>10,366 Reading (65.6%)</a:t>
            </a:r>
          </a:p>
          <a:p>
            <a:pPr marL="1258888">
              <a:buClr>
                <a:srgbClr val="FFC000"/>
              </a:buClr>
            </a:pPr>
            <a:r>
              <a:rPr lang="en-US" sz="2000" dirty="0">
                <a:latin typeface="Calibri" panose="020F0502020204030204" pitchFamily="34" charset="0"/>
                <a:ea typeface="Avenir Book" charset="0"/>
                <a:cs typeface="Calibri" panose="020F0502020204030204" pitchFamily="34" charset="0"/>
              </a:rPr>
              <a:t>9,355 Writing (60.7%)</a:t>
            </a:r>
          </a:p>
          <a:p>
            <a:pPr marL="342900" indent="-342900">
              <a:buClr>
                <a:srgbClr val="FFC000"/>
              </a:buClr>
              <a:buFont typeface="Wingdings" pitchFamily="2" charset="2"/>
              <a:buChar char="Ø"/>
            </a:pPr>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Stretch Goal: </a:t>
            </a:r>
            <a:r>
              <a:rPr lang="en-US" sz="2000" dirty="0">
                <a:latin typeface="Calibri" panose="020F0502020204030204" pitchFamily="34" charset="0"/>
                <a:ea typeface="Avenir Book" charset="0"/>
                <a:cs typeface="Calibri" panose="020F0502020204030204" pitchFamily="34" charset="0"/>
              </a:rPr>
              <a:t>6%</a:t>
            </a:r>
          </a:p>
        </p:txBody>
      </p:sp>
      <p:sp>
        <p:nvSpPr>
          <p:cNvPr id="7" name="TextBox 6">
            <a:extLst>
              <a:ext uri="{FF2B5EF4-FFF2-40B4-BE49-F238E27FC236}">
                <a16:creationId xmlns:a16="http://schemas.microsoft.com/office/drawing/2014/main" id="{49171F87-378D-980E-CFA1-FB7256F27D7F}"/>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13895349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DF34-66F8-CCBD-70A9-E1FA53C4F5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9DDA-46A5-EB8C-DC0E-D9F37ABD9DCA}"/>
              </a:ext>
            </a:extLst>
          </p:cNvPr>
          <p:cNvSpPr>
            <a:spLocks noGrp="1"/>
          </p:cNvSpPr>
          <p:nvPr>
            <p:ph type="sldNum" sz="quarter" idx="12"/>
          </p:nvPr>
        </p:nvSpPr>
        <p:spPr/>
        <p:txBody>
          <a:bodyPr/>
          <a:lstStyle/>
          <a:p>
            <a:fld id="{31EC62AD-1449-9143-8F26-15D729BEA7F6}" type="slidenum">
              <a:rPr lang="en-US" smtClean="0"/>
              <a:t>5</a:t>
            </a:fld>
            <a:endParaRPr lang="en-US" dirty="0"/>
          </a:p>
        </p:txBody>
      </p:sp>
      <p:sp>
        <p:nvSpPr>
          <p:cNvPr id="9" name="TextBox 8">
            <a:extLst>
              <a:ext uri="{FF2B5EF4-FFF2-40B4-BE49-F238E27FC236}">
                <a16:creationId xmlns:a16="http://schemas.microsoft.com/office/drawing/2014/main" id="{71D3695A-6DF2-12D2-1E78-3EC59439FACE}"/>
              </a:ext>
            </a:extLst>
          </p:cNvPr>
          <p:cNvSpPr txBox="1"/>
          <p:nvPr/>
        </p:nvSpPr>
        <p:spPr>
          <a:xfrm>
            <a:off x="0" y="-61684"/>
            <a:ext cx="12192000" cy="1177245"/>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3: GROW ENROLLMENTS IN CREDENTIALS OF VALUE BY 5%</a:t>
            </a:r>
          </a:p>
          <a:p>
            <a:pPr>
              <a:spcBef>
                <a:spcPts val="300"/>
              </a:spcBef>
              <a:spcAft>
                <a:spcPts val="300"/>
              </a:spcAft>
            </a:pPr>
            <a:endPar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1DA59E-6413-13A0-F3AB-63DC0721D407}"/>
              </a:ext>
            </a:extLst>
          </p:cNvPr>
          <p:cNvSpPr txBox="1"/>
          <p:nvPr/>
        </p:nvSpPr>
        <p:spPr>
          <a:xfrm>
            <a:off x="221107" y="1208295"/>
            <a:ext cx="11390671" cy="4647426"/>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Achieve annual growth of 5% in Credentials of Value. Bachelors, associates, SCH certificates, ATCs, OSAs, and most ICLCs are Credentials of Value.</a:t>
            </a:r>
          </a:p>
          <a:p>
            <a:endParaRPr lang="en-US" sz="2000" dirty="0">
              <a:latin typeface="Calibri" panose="020F0502020204030204" pitchFamily="34" charset="0"/>
              <a:ea typeface="Avenir Book" charset="0"/>
              <a:cs typeface="Calibri" panose="020F0502020204030204" pitchFamily="34" charset="0"/>
            </a:endParaRPr>
          </a:p>
          <a:p>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Baseline: </a:t>
            </a:r>
            <a:r>
              <a:rPr lang="en-US" sz="2000" dirty="0">
                <a:latin typeface="Calibri" panose="020F0502020204030204" pitchFamily="34" charset="0"/>
                <a:ea typeface="Avenir Book" charset="0"/>
                <a:cs typeface="Calibri" panose="020F0502020204030204" pitchFamily="34" charset="0"/>
              </a:rPr>
              <a:t>56,594 using FY 26 THECB definitions of Credentials of Value</a:t>
            </a:r>
          </a:p>
          <a:p>
            <a:pPr marL="342900" indent="-342900">
              <a:buClr>
                <a:srgbClr val="FFC000"/>
              </a:buClr>
              <a:buFont typeface="Wingdings" pitchFamily="2" charset="2"/>
              <a:buChar char="Ø"/>
            </a:pPr>
            <a:endParaRPr lang="en-US" sz="2000" b="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Target: </a:t>
            </a:r>
            <a:r>
              <a:rPr lang="en-US" sz="2000" dirty="0">
                <a:latin typeface="Calibri" panose="020F0502020204030204" pitchFamily="34" charset="0"/>
                <a:ea typeface="Avenir Book" charset="0"/>
                <a:cs typeface="Calibri" panose="020F0502020204030204" pitchFamily="34" charset="0"/>
              </a:rPr>
              <a:t>59,424 students enrolled in Credentials of Value (5%)</a:t>
            </a:r>
          </a:p>
          <a:p>
            <a:pPr marL="342900" indent="-342900">
              <a:buClr>
                <a:srgbClr val="FFC000"/>
              </a:buClr>
              <a:buFont typeface="Wingdings" pitchFamily="2" charset="2"/>
              <a:buChar char="Ø"/>
            </a:pPr>
            <a:endParaRPr lang="en-US" sz="2000" b="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Stretch Goal: </a:t>
            </a:r>
            <a:r>
              <a:rPr lang="en-US" sz="2000" dirty="0">
                <a:latin typeface="Calibri" panose="020F0502020204030204" pitchFamily="34" charset="0"/>
                <a:ea typeface="Avenir Book" charset="0"/>
                <a:cs typeface="Calibri" panose="020F0502020204030204" pitchFamily="34" charset="0"/>
              </a:rPr>
              <a:t>61,122 students enrolled in Credentials of Value (8%)  </a:t>
            </a:r>
          </a:p>
          <a:p>
            <a:endParaRPr lang="en-US" sz="2000" dirty="0">
              <a:latin typeface="Calibri" panose="020F0502020204030204" pitchFamily="34" charset="0"/>
              <a:ea typeface="Avenir Book" charset="0"/>
              <a:cs typeface="Calibri" panose="020F0502020204030204" pitchFamily="34" charset="0"/>
            </a:endParaRPr>
          </a:p>
          <a:p>
            <a:endParaRPr lang="en-US" sz="1600" dirty="0">
              <a:latin typeface="Calibri" panose="020F0502020204030204" pitchFamily="34" charset="0"/>
              <a:ea typeface="Avenir Book" charset="0"/>
              <a:cs typeface="Calibri" panose="020F0502020204030204" pitchFamily="34" charset="0"/>
            </a:endParaRPr>
          </a:p>
          <a:p>
            <a:endParaRPr lang="en-US" sz="1600" dirty="0">
              <a:latin typeface="Calibri" panose="020F0502020204030204" pitchFamily="34" charset="0"/>
              <a:ea typeface="Avenir Book" charset="0"/>
              <a:cs typeface="Calibri" panose="020F0502020204030204" pitchFamily="34" charset="0"/>
            </a:endParaRPr>
          </a:p>
          <a:p>
            <a:endParaRPr lang="en-US" sz="1600" dirty="0">
              <a:latin typeface="Calibri" panose="020F0502020204030204" pitchFamily="34" charset="0"/>
              <a:ea typeface="Avenir Book" charset="0"/>
              <a:cs typeface="Calibri" panose="020F0502020204030204" pitchFamily="34" charset="0"/>
            </a:endParaRPr>
          </a:p>
          <a:p>
            <a:r>
              <a:rPr lang="en-US" sz="1600" b="1" dirty="0">
                <a:latin typeface="Calibri" panose="020F0502020204030204" pitchFamily="34" charset="0"/>
                <a:ea typeface="Avenir Book" charset="0"/>
                <a:cs typeface="Calibri" panose="020F0502020204030204" pitchFamily="34" charset="0"/>
              </a:rPr>
              <a:t>Note: </a:t>
            </a:r>
            <a:r>
              <a:rPr lang="en-US" sz="1600" dirty="0">
                <a:latin typeface="Calibri" panose="020F0502020204030204" pitchFamily="34" charset="0"/>
                <a:ea typeface="Avenir Book" charset="0"/>
                <a:cs typeface="Calibri" panose="020F0502020204030204" pitchFamily="34" charset="0"/>
              </a:rPr>
              <a:t>Both the THECB and SACSCOC require HCC to facilitate students’ completion of their declared degree; for this reason, HCC cannot require students enrolled in academic plans which are no longer Credentials of Value to change their major; moreover, changing students’ majors typically results in requirement of additional coursework, increasing both time to degree and expense.</a:t>
            </a:r>
          </a:p>
        </p:txBody>
      </p:sp>
      <p:sp>
        <p:nvSpPr>
          <p:cNvPr id="5" name="TextBox 4">
            <a:extLst>
              <a:ext uri="{FF2B5EF4-FFF2-40B4-BE49-F238E27FC236}">
                <a16:creationId xmlns:a16="http://schemas.microsoft.com/office/drawing/2014/main" id="{0D3886C6-DA9A-9B07-3C4E-71B64714B83C}"/>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20186180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FEA1-AE4C-CA38-B57D-DF6F8ED0346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20A65C-6691-15DB-AF6A-029DB69A4F81}"/>
              </a:ext>
            </a:extLst>
          </p:cNvPr>
          <p:cNvSpPr>
            <a:spLocks noGrp="1"/>
          </p:cNvSpPr>
          <p:nvPr>
            <p:ph type="sldNum" sz="quarter" idx="12"/>
          </p:nvPr>
        </p:nvSpPr>
        <p:spPr/>
        <p:txBody>
          <a:bodyPr/>
          <a:lstStyle/>
          <a:p>
            <a:fld id="{31EC62AD-1449-9143-8F26-15D729BEA7F6}" type="slidenum">
              <a:rPr lang="en-US" smtClean="0"/>
              <a:t>6</a:t>
            </a:fld>
            <a:endParaRPr lang="en-US" dirty="0"/>
          </a:p>
        </p:txBody>
      </p:sp>
      <p:sp>
        <p:nvSpPr>
          <p:cNvPr id="9" name="TextBox 8">
            <a:extLst>
              <a:ext uri="{FF2B5EF4-FFF2-40B4-BE49-F238E27FC236}">
                <a16:creationId xmlns:a16="http://schemas.microsoft.com/office/drawing/2014/main" id="{D40F1363-D870-19F3-50F9-C276CABF2CA5}"/>
              </a:ext>
            </a:extLst>
          </p:cNvPr>
          <p:cNvSpPr txBox="1"/>
          <p:nvPr/>
        </p:nvSpPr>
        <p:spPr>
          <a:xfrm>
            <a:off x="0" y="-23213"/>
            <a:ext cx="12192000" cy="1100301"/>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4: INCREASE THE NUMBER OF STUDENTS WHO ARE PERSISTING TO A BACCALAUREATE DEGREE AND GROW ENROLLMENT BY 10%</a:t>
            </a:r>
          </a:p>
        </p:txBody>
      </p:sp>
      <p:sp>
        <p:nvSpPr>
          <p:cNvPr id="5" name="TextBox 4">
            <a:extLst>
              <a:ext uri="{FF2B5EF4-FFF2-40B4-BE49-F238E27FC236}">
                <a16:creationId xmlns:a16="http://schemas.microsoft.com/office/drawing/2014/main" id="{889A2D1E-5E3E-42B2-4A08-5C1841181BB5}"/>
              </a:ext>
            </a:extLst>
          </p:cNvPr>
          <p:cNvSpPr txBox="1"/>
          <p:nvPr/>
        </p:nvSpPr>
        <p:spPr>
          <a:xfrm>
            <a:off x="196132" y="1278824"/>
            <a:ext cx="11644059" cy="3477875"/>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Increase student access to baccalaureate degree programs in Healthcare Management and Artificial Intelligence &amp; Robotics.</a:t>
            </a:r>
          </a:p>
          <a:p>
            <a:endParaRPr lang="en-US" sz="2000" dirty="0">
              <a:latin typeface="Calibri" panose="020F0502020204030204" pitchFamily="34" charset="0"/>
              <a:ea typeface="Avenir Book" charset="0"/>
              <a:cs typeface="Calibri" panose="020F0502020204030204" pitchFamily="34" charset="0"/>
            </a:endParaRPr>
          </a:p>
          <a:p>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Baseline:  </a:t>
            </a:r>
            <a:r>
              <a:rPr lang="en-US" sz="2000" dirty="0">
                <a:latin typeface="Calibri" panose="020F0502020204030204" pitchFamily="34" charset="0"/>
                <a:ea typeface="Avenir Book" charset="0"/>
                <a:cs typeface="Calibri" panose="020F0502020204030204" pitchFamily="34" charset="0"/>
              </a:rPr>
              <a:t>38 students enrolled in Artificial Intelligence and Robotics (AY 2025)</a:t>
            </a:r>
          </a:p>
          <a:p>
            <a:pPr marL="1433513">
              <a:buClr>
                <a:srgbClr val="FFC000"/>
              </a:buClr>
            </a:pPr>
            <a:r>
              <a:rPr lang="en-US" sz="2000" dirty="0">
                <a:latin typeface="Calibri" panose="020F0502020204030204" pitchFamily="34" charset="0"/>
                <a:ea typeface="Avenir Book" charset="0"/>
                <a:cs typeface="Calibri" panose="020F0502020204030204" pitchFamily="34" charset="0"/>
              </a:rPr>
              <a:t>127 students enrolled in Healthcare Management (AY 2025)</a:t>
            </a:r>
          </a:p>
          <a:p>
            <a:pPr marL="342900" indent="-342900">
              <a:buClr>
                <a:srgbClr val="FFC000"/>
              </a:buClr>
              <a:buFont typeface="Wingdings" pitchFamily="2" charset="2"/>
              <a:buChar char="Ø"/>
            </a:pPr>
            <a:endParaRPr lang="en-US" sz="2000"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Target:  </a:t>
            </a:r>
            <a:r>
              <a:rPr lang="en-US" sz="2000" dirty="0">
                <a:latin typeface="Calibri" panose="020F0502020204030204" pitchFamily="34" charset="0"/>
                <a:ea typeface="Avenir Book" charset="0"/>
                <a:cs typeface="Calibri" panose="020F0502020204030204" pitchFamily="34" charset="0"/>
              </a:rPr>
              <a:t>42 students in Artificial Intelligence &amp; Robotics</a:t>
            </a:r>
          </a:p>
          <a:p>
            <a:pPr marL="1203325">
              <a:buClr>
                <a:srgbClr val="FFC000"/>
              </a:buClr>
            </a:pPr>
            <a:r>
              <a:rPr lang="en-US" sz="2000" dirty="0">
                <a:latin typeface="Calibri" panose="020F0502020204030204" pitchFamily="34" charset="0"/>
                <a:ea typeface="Avenir Book" charset="0"/>
                <a:cs typeface="Calibri" panose="020F0502020204030204" pitchFamily="34" charset="0"/>
              </a:rPr>
              <a:t>140 students enrolled on Healthcare Management</a:t>
            </a:r>
          </a:p>
          <a:p>
            <a:pPr>
              <a:buClr>
                <a:srgbClr val="FFC000"/>
              </a:buClr>
            </a:pPr>
            <a:r>
              <a:rPr lang="en-US" sz="2000" dirty="0">
                <a:latin typeface="Calibri" panose="020F0502020204030204" pitchFamily="34" charset="0"/>
                <a:ea typeface="Avenir Book" charset="0"/>
                <a:cs typeface="Calibri" panose="020F0502020204030204" pitchFamily="34" charset="0"/>
              </a:rPr>
              <a:t>  </a:t>
            </a: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Stretch Goal:  </a:t>
            </a:r>
            <a:r>
              <a:rPr lang="en-US" sz="2000" dirty="0">
                <a:latin typeface="Calibri" panose="020F0502020204030204" pitchFamily="34" charset="0"/>
                <a:ea typeface="Avenir Book" charset="0"/>
                <a:cs typeface="Calibri" panose="020F0502020204030204" pitchFamily="34" charset="0"/>
              </a:rPr>
              <a:t>50% growth for AI and Robotics; 30% growth for Healthcare Management</a:t>
            </a:r>
          </a:p>
        </p:txBody>
      </p:sp>
      <p:sp>
        <p:nvSpPr>
          <p:cNvPr id="6" name="TextBox 5">
            <a:extLst>
              <a:ext uri="{FF2B5EF4-FFF2-40B4-BE49-F238E27FC236}">
                <a16:creationId xmlns:a16="http://schemas.microsoft.com/office/drawing/2014/main" id="{101E89B8-E394-22C2-0AF8-80CD727B0A01}"/>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30057706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FA26B-FB25-3E0B-1C94-2AAA26A031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622C75-588B-EFE3-2AE1-C94B9517366F}"/>
              </a:ext>
            </a:extLst>
          </p:cNvPr>
          <p:cNvSpPr>
            <a:spLocks noGrp="1"/>
          </p:cNvSpPr>
          <p:nvPr>
            <p:ph type="sldNum" sz="quarter" idx="12"/>
          </p:nvPr>
        </p:nvSpPr>
        <p:spPr/>
        <p:txBody>
          <a:bodyPr/>
          <a:lstStyle/>
          <a:p>
            <a:fld id="{31EC62AD-1449-9143-8F26-15D729BEA7F6}" type="slidenum">
              <a:rPr lang="en-US" smtClean="0"/>
              <a:t>7</a:t>
            </a:fld>
            <a:endParaRPr lang="en-US" dirty="0"/>
          </a:p>
        </p:txBody>
      </p:sp>
      <p:sp>
        <p:nvSpPr>
          <p:cNvPr id="9" name="TextBox 8">
            <a:extLst>
              <a:ext uri="{FF2B5EF4-FFF2-40B4-BE49-F238E27FC236}">
                <a16:creationId xmlns:a16="http://schemas.microsoft.com/office/drawing/2014/main" id="{F61CC0AF-8E01-5BE7-8DDB-38272EA38152}"/>
              </a:ext>
            </a:extLst>
          </p:cNvPr>
          <p:cNvSpPr txBox="1"/>
          <p:nvPr/>
        </p:nvSpPr>
        <p:spPr>
          <a:xfrm>
            <a:off x="0" y="-46973"/>
            <a:ext cx="12192000" cy="1177245"/>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195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5: 50% OF STUDENTS ENTERING HOUSTON RECONNECT EARN AN AWARD WITHIN 1 YEAR</a:t>
            </a: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810EDE17-ACAA-1C36-7A69-2A4F404E94F7}"/>
              </a:ext>
            </a:extLst>
          </p:cNvPr>
          <p:cNvSpPr txBox="1"/>
          <p:nvPr/>
        </p:nvSpPr>
        <p:spPr>
          <a:xfrm>
            <a:off x="221107" y="1208295"/>
            <a:ext cx="11611009" cy="707886"/>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Support students financially who are close to completion through short-term credentials.</a:t>
            </a:r>
          </a:p>
          <a:p>
            <a:endParaRPr lang="en-US" sz="2000" dirty="0">
              <a:latin typeface="Calibri" panose="020F0502020204030204" pitchFamily="34" charset="0"/>
              <a:ea typeface="Avenir Book" charset="0"/>
              <a:cs typeface="Calibri" panose="020F0502020204030204" pitchFamily="34" charset="0"/>
            </a:endParaRPr>
          </a:p>
        </p:txBody>
      </p:sp>
      <p:sp>
        <p:nvSpPr>
          <p:cNvPr id="5" name="TextBox 4">
            <a:extLst>
              <a:ext uri="{FF2B5EF4-FFF2-40B4-BE49-F238E27FC236}">
                <a16:creationId xmlns:a16="http://schemas.microsoft.com/office/drawing/2014/main" id="{278BD2EF-1954-4773-126A-66BE65C002D8}"/>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pic>
        <p:nvPicPr>
          <p:cNvPr id="10" name="Picture 9" descr="A group of people walking in a hallway&#10;&#10;AI-generated content may be incorrect.">
            <a:extLst>
              <a:ext uri="{FF2B5EF4-FFF2-40B4-BE49-F238E27FC236}">
                <a16:creationId xmlns:a16="http://schemas.microsoft.com/office/drawing/2014/main" id="{CFC10DAA-A545-E29C-63E1-4C200483A68E}"/>
              </a:ext>
            </a:extLst>
          </p:cNvPr>
          <p:cNvPicPr>
            <a:picLocks noChangeAspect="1"/>
          </p:cNvPicPr>
          <p:nvPr/>
        </p:nvPicPr>
        <p:blipFill>
          <a:blip r:embed="rId3"/>
          <a:srcRect t="24578"/>
          <a:stretch>
            <a:fillRect/>
          </a:stretch>
        </p:blipFill>
        <p:spPr>
          <a:xfrm>
            <a:off x="7019049" y="1916181"/>
            <a:ext cx="3821159" cy="4400169"/>
          </a:xfrm>
          <a:prstGeom prst="rect">
            <a:avLst/>
          </a:prstGeom>
        </p:spPr>
      </p:pic>
      <p:sp>
        <p:nvSpPr>
          <p:cNvPr id="11" name="TextBox 10">
            <a:extLst>
              <a:ext uri="{FF2B5EF4-FFF2-40B4-BE49-F238E27FC236}">
                <a16:creationId xmlns:a16="http://schemas.microsoft.com/office/drawing/2014/main" id="{B5502192-3F26-164E-BC62-818D8F02E4AE}"/>
              </a:ext>
            </a:extLst>
          </p:cNvPr>
          <p:cNvSpPr txBox="1"/>
          <p:nvPr/>
        </p:nvSpPr>
        <p:spPr>
          <a:xfrm>
            <a:off x="221106" y="2813501"/>
            <a:ext cx="6157659" cy="1938992"/>
          </a:xfrm>
          <a:prstGeom prst="rect">
            <a:avLst/>
          </a:prstGeom>
          <a:noFill/>
        </p:spPr>
        <p:txBody>
          <a:bodyPr wrap="square" rtlCol="0" anchor="t">
            <a:spAutoFit/>
          </a:bodyPr>
          <a:lstStyle/>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Baseline:  </a:t>
            </a:r>
            <a:r>
              <a:rPr lang="en-US" sz="2000" dirty="0">
                <a:latin typeface="Calibri" panose="020F0502020204030204" pitchFamily="34" charset="0"/>
                <a:ea typeface="Avenir Book" charset="0"/>
                <a:cs typeface="Calibri" panose="020F0502020204030204" pitchFamily="34" charset="0"/>
              </a:rPr>
              <a:t>HCC has not offered a program like Houston Reconnect before. </a:t>
            </a:r>
          </a:p>
          <a:p>
            <a:pPr marL="342900" indent="-342900">
              <a:buClr>
                <a:srgbClr val="FFC000"/>
              </a:buClr>
              <a:buFont typeface="Wingdings" pitchFamily="2" charset="2"/>
              <a:buChar char="Ø"/>
            </a:pPr>
            <a:endParaRPr lang="en-US" sz="2000" b="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Target: </a:t>
            </a:r>
            <a:r>
              <a:rPr lang="en-US" sz="2000" dirty="0">
                <a:latin typeface="Calibri" panose="020F0502020204030204" pitchFamily="34" charset="0"/>
                <a:ea typeface="Avenir Book" charset="0"/>
                <a:cs typeface="Calibri" panose="020F0502020204030204" pitchFamily="34" charset="0"/>
              </a:rPr>
              <a:t>50% earn a credential</a:t>
            </a:r>
          </a:p>
          <a:p>
            <a:pPr marL="342900" indent="-342900">
              <a:buClr>
                <a:srgbClr val="FFC000"/>
              </a:buClr>
              <a:buFont typeface="Wingdings" pitchFamily="2" charset="2"/>
              <a:buChar char="Ø"/>
            </a:pPr>
            <a:endParaRPr lang="en-US" sz="2000" b="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sz="2000" b="1" dirty="0">
                <a:latin typeface="Calibri" panose="020F0502020204030204" pitchFamily="34" charset="0"/>
                <a:ea typeface="Avenir Book" charset="0"/>
                <a:cs typeface="Calibri" panose="020F0502020204030204" pitchFamily="34" charset="0"/>
              </a:rPr>
              <a:t>Stretch Goal: </a:t>
            </a:r>
            <a:r>
              <a:rPr lang="en-US" sz="2000" dirty="0">
                <a:latin typeface="Calibri" panose="020F0502020204030204" pitchFamily="34" charset="0"/>
                <a:ea typeface="Avenir Book" charset="0"/>
                <a:cs typeface="Calibri" panose="020F0502020204030204" pitchFamily="34" charset="0"/>
              </a:rPr>
              <a:t>60% earn a credential</a:t>
            </a:r>
          </a:p>
        </p:txBody>
      </p:sp>
    </p:spTree>
    <p:extLst>
      <p:ext uri="{BB962C8B-B14F-4D97-AF65-F5344CB8AC3E}">
        <p14:creationId xmlns:p14="http://schemas.microsoft.com/office/powerpoint/2010/main" val="27805923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4945-FE80-6891-1DA0-D72633904A65}"/>
            </a:ext>
          </a:extLst>
        </p:cNvPr>
        <p:cNvGrpSpPr/>
        <p:nvPr/>
      </p:nvGrpSpPr>
      <p:grpSpPr>
        <a:xfrm>
          <a:off x="0" y="0"/>
          <a:ext cx="0" cy="0"/>
          <a:chOff x="0" y="0"/>
          <a:chExt cx="0" cy="0"/>
        </a:xfrm>
      </p:grpSpPr>
      <p:pic>
        <p:nvPicPr>
          <p:cNvPr id="6" name="Picture 2" descr="Group of diverse Licensed Vocational Nursing (LVN) students in blue scrubs smiling outdoors on campus with city buildings in the background">
            <a:extLst>
              <a:ext uri="{FF2B5EF4-FFF2-40B4-BE49-F238E27FC236}">
                <a16:creationId xmlns:a16="http://schemas.microsoft.com/office/drawing/2014/main" id="{C3AB1116-C127-E059-55E8-A04EE3313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123" y="3071430"/>
            <a:ext cx="4345383" cy="1919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30057C6-11CD-0643-26DD-0EF9AEF85DF4}"/>
              </a:ext>
            </a:extLst>
          </p:cNvPr>
          <p:cNvSpPr>
            <a:spLocks noGrp="1"/>
          </p:cNvSpPr>
          <p:nvPr>
            <p:ph type="sldNum" sz="quarter" idx="12"/>
          </p:nvPr>
        </p:nvSpPr>
        <p:spPr/>
        <p:txBody>
          <a:bodyPr/>
          <a:lstStyle/>
          <a:p>
            <a:fld id="{31EC62AD-1449-9143-8F26-15D729BEA7F6}" type="slidenum">
              <a:rPr lang="en-US" smtClean="0"/>
              <a:t>8</a:t>
            </a:fld>
            <a:endParaRPr lang="en-US" dirty="0"/>
          </a:p>
        </p:txBody>
      </p:sp>
      <p:sp>
        <p:nvSpPr>
          <p:cNvPr id="9" name="TextBox 8">
            <a:extLst>
              <a:ext uri="{FF2B5EF4-FFF2-40B4-BE49-F238E27FC236}">
                <a16:creationId xmlns:a16="http://schemas.microsoft.com/office/drawing/2014/main" id="{303EA0E2-7B25-695D-2A62-683B35EE7F5C}"/>
              </a:ext>
            </a:extLst>
          </p:cNvPr>
          <p:cNvSpPr txBox="1"/>
          <p:nvPr/>
        </p:nvSpPr>
        <p:spPr>
          <a:xfrm>
            <a:off x="0" y="-61685"/>
            <a:ext cx="12192000" cy="1177245"/>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6: CREATE LVN TO ADN PATHWAY  </a:t>
            </a:r>
          </a:p>
          <a:p>
            <a:pPr marL="1093788" indent="-1093788">
              <a:spcBef>
                <a:spcPts val="300"/>
              </a:spcBef>
              <a:spcAft>
                <a:spcPts val="300"/>
              </a:spcAft>
            </a:pPr>
            <a:endPar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B4ACB55-A7D4-BC2F-4DE5-AD9407396D1B}"/>
              </a:ext>
            </a:extLst>
          </p:cNvPr>
          <p:cNvSpPr txBox="1"/>
          <p:nvPr/>
        </p:nvSpPr>
        <p:spPr>
          <a:xfrm>
            <a:off x="221107" y="1208295"/>
            <a:ext cx="11390671" cy="1323439"/>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The Texas Board of Nursing has granted approval for HCC to reopen its Nursing program with the LVN to ADN pathway. HCC will implement this pathway is such a manner that students persist and are prepared to succeed on the Nursing examination (NCLEX). Note that the students will not sit for the NCLEX in time to obtain results for the Chancellor’s goals; hence, leading indicators are utilized.</a:t>
            </a:r>
          </a:p>
        </p:txBody>
      </p:sp>
      <p:sp>
        <p:nvSpPr>
          <p:cNvPr id="5" name="TextBox 4">
            <a:extLst>
              <a:ext uri="{FF2B5EF4-FFF2-40B4-BE49-F238E27FC236}">
                <a16:creationId xmlns:a16="http://schemas.microsoft.com/office/drawing/2014/main" id="{0C61BF0D-0DC6-91A4-8A55-B3180A2E6781}"/>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
        <p:nvSpPr>
          <p:cNvPr id="7" name="TextBox 6">
            <a:extLst>
              <a:ext uri="{FF2B5EF4-FFF2-40B4-BE49-F238E27FC236}">
                <a16:creationId xmlns:a16="http://schemas.microsoft.com/office/drawing/2014/main" id="{195F4940-5915-2950-BAB2-5AF9C670DCB7}"/>
              </a:ext>
            </a:extLst>
          </p:cNvPr>
          <p:cNvSpPr txBox="1"/>
          <p:nvPr/>
        </p:nvSpPr>
        <p:spPr>
          <a:xfrm>
            <a:off x="221108" y="2645402"/>
            <a:ext cx="7295016" cy="3354765"/>
          </a:xfrm>
          <a:prstGeom prst="rect">
            <a:avLst/>
          </a:prstGeom>
          <a:noFill/>
        </p:spPr>
        <p:txBody>
          <a:bodyPr wrap="square" rtlCol="0" anchor="t">
            <a:spAutoFit/>
          </a:bodyPr>
          <a:lstStyle/>
          <a:p>
            <a:pPr marL="342900" indent="-342900">
              <a:buClr>
                <a:srgbClr val="FFC000"/>
              </a:buClr>
              <a:buFont typeface="Wingdings" pitchFamily="2" charset="2"/>
              <a:buChar char="Ø"/>
            </a:pPr>
            <a:r>
              <a:rPr lang="en-US" b="1" dirty="0">
                <a:latin typeface="Calibri" panose="020F0502020204030204" pitchFamily="34" charset="0"/>
                <a:ea typeface="Avenir Book" charset="0"/>
                <a:cs typeface="Calibri" panose="020F0502020204030204" pitchFamily="34" charset="0"/>
              </a:rPr>
              <a:t>Enrollment: </a:t>
            </a:r>
            <a:r>
              <a:rPr lang="en-US" dirty="0">
                <a:latin typeface="Calibri" panose="020F0502020204030204" pitchFamily="34" charset="0"/>
                <a:ea typeface="Avenir Book" charset="0"/>
                <a:cs typeface="Calibri" panose="020F0502020204030204" pitchFamily="34" charset="0"/>
              </a:rPr>
              <a:t>20 students enroll in Fall, 30 in Spring</a:t>
            </a:r>
          </a:p>
          <a:p>
            <a:pPr marL="342900" indent="-342900">
              <a:buClr>
                <a:srgbClr val="FFC000"/>
              </a:buClr>
              <a:buFont typeface="Wingdings" pitchFamily="2" charset="2"/>
              <a:buChar char="Ø"/>
            </a:pPr>
            <a:endParaRPr lang="en-US"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b="1" dirty="0">
                <a:latin typeface="Calibri" panose="020F0502020204030204" pitchFamily="34" charset="0"/>
                <a:ea typeface="Avenir Book" charset="0"/>
                <a:cs typeface="Calibri" panose="020F0502020204030204" pitchFamily="34" charset="0"/>
              </a:rPr>
              <a:t>Student Success: </a:t>
            </a:r>
            <a:r>
              <a:rPr lang="en-US" dirty="0">
                <a:latin typeface="Calibri" panose="020F0502020204030204" pitchFamily="34" charset="0"/>
                <a:ea typeface="Avenir Book" charset="0"/>
                <a:cs typeface="Calibri" panose="020F0502020204030204" pitchFamily="34" charset="0"/>
              </a:rPr>
              <a:t>Course success rates of over 85%; Fall-Spring retention over 85%.  </a:t>
            </a:r>
            <a:r>
              <a:rPr lang="en-US" sz="1600" i="1" dirty="0">
                <a:latin typeface="Calibri" panose="020F0502020204030204" pitchFamily="34" charset="0"/>
                <a:ea typeface="Avenir Book" charset="0"/>
                <a:cs typeface="Calibri" panose="020F0502020204030204" pitchFamily="34" charset="0"/>
              </a:rPr>
              <a:t>(Note that course success rates are set to 85% to discourage faculty from passing students in the case that some students have not mastered skills necessary for a successful nursing career. Overall success rates at HCC are ~75%).</a:t>
            </a:r>
            <a:endParaRPr lang="en-US" i="1"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endParaRPr lang="en-US"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b="1" dirty="0">
                <a:latin typeface="Calibri" panose="020F0502020204030204" pitchFamily="34" charset="0"/>
                <a:ea typeface="Avenir Book" charset="0"/>
                <a:cs typeface="Calibri" panose="020F0502020204030204" pitchFamily="34" charset="0"/>
              </a:rPr>
              <a:t>Workforce readiness: </a:t>
            </a:r>
            <a:r>
              <a:rPr lang="en-US" dirty="0">
                <a:latin typeface="Calibri" panose="020F0502020204030204" pitchFamily="34" charset="0"/>
                <a:ea typeface="Avenir Book" charset="0"/>
                <a:cs typeface="Calibri" panose="020F0502020204030204" pitchFamily="34" charset="0"/>
              </a:rPr>
              <a:t>Develop new clinical and employer partnerships to strengthen job pipelines and preceptorship opportunities.</a:t>
            </a:r>
          </a:p>
          <a:p>
            <a:pPr marL="342900" indent="-342900">
              <a:buClr>
                <a:srgbClr val="FFC000"/>
              </a:buClr>
              <a:buFont typeface="Wingdings" pitchFamily="2" charset="2"/>
              <a:buChar char="Ø"/>
            </a:pPr>
            <a:endParaRPr lang="en-US" dirty="0">
              <a:latin typeface="Calibri" panose="020F0502020204030204" pitchFamily="34" charset="0"/>
              <a:ea typeface="Avenir Book" charset="0"/>
              <a:cs typeface="Calibri" panose="020F0502020204030204" pitchFamily="34" charset="0"/>
            </a:endParaRPr>
          </a:p>
          <a:p>
            <a:pPr marL="342900" indent="-342900">
              <a:buClr>
                <a:srgbClr val="FFC000"/>
              </a:buClr>
              <a:buFont typeface="Wingdings" pitchFamily="2" charset="2"/>
              <a:buChar char="Ø"/>
            </a:pPr>
            <a:r>
              <a:rPr lang="en-US" b="1" dirty="0">
                <a:latin typeface="Calibri" panose="020F0502020204030204" pitchFamily="34" charset="0"/>
                <a:ea typeface="Avenir Book" charset="0"/>
                <a:cs typeface="Calibri" panose="020F0502020204030204" pitchFamily="34" charset="0"/>
              </a:rPr>
              <a:t>Program Sustainability: </a:t>
            </a:r>
            <a:r>
              <a:rPr lang="en-US" dirty="0">
                <a:latin typeface="Calibri" panose="020F0502020204030204" pitchFamily="34" charset="0"/>
                <a:ea typeface="Avenir Book" charset="0"/>
                <a:cs typeface="Calibri" panose="020F0502020204030204" pitchFamily="34" charset="0"/>
              </a:rPr>
              <a:t>Pilot hybrid and flexible scheduling options to support working LVNs and adult learners.</a:t>
            </a:r>
          </a:p>
        </p:txBody>
      </p:sp>
    </p:spTree>
    <p:extLst>
      <p:ext uri="{BB962C8B-B14F-4D97-AF65-F5344CB8AC3E}">
        <p14:creationId xmlns:p14="http://schemas.microsoft.com/office/powerpoint/2010/main" val="41406498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EA189-3AA8-792B-321F-CD5CE899AB4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2E69B9-094F-8E63-6FED-F1016B9103FE}"/>
              </a:ext>
            </a:extLst>
          </p:cNvPr>
          <p:cNvSpPr>
            <a:spLocks noGrp="1"/>
          </p:cNvSpPr>
          <p:nvPr>
            <p:ph type="sldNum" sz="quarter" idx="12"/>
          </p:nvPr>
        </p:nvSpPr>
        <p:spPr/>
        <p:txBody>
          <a:bodyPr/>
          <a:lstStyle/>
          <a:p>
            <a:fld id="{31EC62AD-1449-9143-8F26-15D729BEA7F6}" type="slidenum">
              <a:rPr lang="en-US" smtClean="0"/>
              <a:t>9</a:t>
            </a:fld>
            <a:endParaRPr lang="en-US" dirty="0"/>
          </a:p>
        </p:txBody>
      </p:sp>
      <p:sp>
        <p:nvSpPr>
          <p:cNvPr id="9" name="TextBox 8">
            <a:extLst>
              <a:ext uri="{FF2B5EF4-FFF2-40B4-BE49-F238E27FC236}">
                <a16:creationId xmlns:a16="http://schemas.microsoft.com/office/drawing/2014/main" id="{67662E08-A2D1-3F35-0102-BACD53D47C3D}"/>
              </a:ext>
            </a:extLst>
          </p:cNvPr>
          <p:cNvSpPr txBox="1"/>
          <p:nvPr/>
        </p:nvSpPr>
        <p:spPr>
          <a:xfrm>
            <a:off x="0" y="-23214"/>
            <a:ext cx="12192000" cy="1100301"/>
          </a:xfrm>
          <a:prstGeom prst="rect">
            <a:avLst/>
          </a:prstGeom>
          <a:solidFill>
            <a:srgbClr val="004F88"/>
          </a:solidFill>
        </p:spPr>
        <p:txBody>
          <a:bodyPr wrap="square" anchor="ctr">
            <a:spAutoFit/>
          </a:bodyPr>
          <a:lstStyle/>
          <a:p>
            <a:pPr marL="0" marR="0">
              <a:spcBef>
                <a:spcPts val="600"/>
              </a:spcBef>
              <a:spcAft>
                <a:spcPts val="600"/>
              </a:spcAft>
              <a:buNone/>
            </a:pP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093788" indent="-1093788">
              <a:spcBef>
                <a:spcPts val="300"/>
              </a:spcBef>
              <a:spcAft>
                <a:spcPts val="300"/>
              </a:spcAft>
            </a:pPr>
            <a:r>
              <a:rPr lang="en-US" sz="2000" b="1" dirty="0">
                <a:solidFill>
                  <a:schemeClr val="bg1"/>
                </a:solidFill>
                <a:latin typeface="Avenir Medium" panose="02000503020000020003" pitchFamily="2" charset="0"/>
                <a:ea typeface="Times New Roman" panose="02020603050405020304" pitchFamily="18" charset="0"/>
                <a:cs typeface="Times New Roman" panose="02020603050405020304" pitchFamily="18" charset="0"/>
              </a:rPr>
              <a:t>GOAL 7: UPDATE HCC'S TECHNOLOGY INFRASTRUCTURE BY INSTALLING SOFTWARE AND HARDWARE UPDATES, AND DEVELOP A TECHNOLOGY MASTER PLAN</a:t>
            </a:r>
          </a:p>
        </p:txBody>
      </p:sp>
      <p:sp>
        <p:nvSpPr>
          <p:cNvPr id="4" name="TextBox 3">
            <a:extLst>
              <a:ext uri="{FF2B5EF4-FFF2-40B4-BE49-F238E27FC236}">
                <a16:creationId xmlns:a16="http://schemas.microsoft.com/office/drawing/2014/main" id="{3556490C-3D3F-E41F-271C-B30BBFD7F3D4}"/>
              </a:ext>
            </a:extLst>
          </p:cNvPr>
          <p:cNvSpPr txBox="1"/>
          <p:nvPr/>
        </p:nvSpPr>
        <p:spPr>
          <a:xfrm>
            <a:off x="221107" y="1208295"/>
            <a:ext cx="11390671" cy="1631216"/>
          </a:xfrm>
          <a:prstGeom prst="rect">
            <a:avLst/>
          </a:prstGeom>
          <a:noFill/>
        </p:spPr>
        <p:txBody>
          <a:bodyPr wrap="square" rtlCol="0" anchor="t">
            <a:spAutoFit/>
          </a:bodyPr>
          <a:lstStyle/>
          <a:p>
            <a:r>
              <a:rPr lang="en-US" sz="2000" b="1" dirty="0">
                <a:latin typeface="Calibri" panose="020F0502020204030204" pitchFamily="34" charset="0"/>
                <a:ea typeface="Avenir Book" charset="0"/>
                <a:cs typeface="Calibri" panose="020F0502020204030204" pitchFamily="34" charset="0"/>
              </a:rPr>
              <a:t>Objective: </a:t>
            </a:r>
            <a:r>
              <a:rPr lang="en-US" sz="2000" dirty="0">
                <a:latin typeface="Calibri" panose="020F0502020204030204" pitchFamily="34" charset="0"/>
                <a:ea typeface="Avenir Book" charset="0"/>
                <a:cs typeface="Calibri" panose="020F0502020204030204" pitchFamily="34" charset="0"/>
              </a:rPr>
              <a:t>Ensure all critical systems at HCC are upgraded to current supported software and hardware versions. Develop a comprehensive Technology Master Plan that: (i) plans and documents the implementation and integration of enterprise software with emphasis on Enterprise Resource Planning systems (PeopleSoft or replacement platform), (ii) outlines future infrastructure improvements and replacement schedules, and (iii) ensures strategic alignment with institutional goals.</a:t>
            </a:r>
          </a:p>
        </p:txBody>
      </p:sp>
      <p:sp>
        <p:nvSpPr>
          <p:cNvPr id="5" name="TextBox 4">
            <a:extLst>
              <a:ext uri="{FF2B5EF4-FFF2-40B4-BE49-F238E27FC236}">
                <a16:creationId xmlns:a16="http://schemas.microsoft.com/office/drawing/2014/main" id="{99B92A0F-B916-F410-9B96-DF8F2813118F}"/>
              </a:ext>
            </a:extLst>
          </p:cNvPr>
          <p:cNvSpPr txBox="1"/>
          <p:nvPr/>
        </p:nvSpPr>
        <p:spPr>
          <a:xfrm>
            <a:off x="196132" y="6452390"/>
            <a:ext cx="4814371" cy="276999"/>
          </a:xfrm>
          <a:prstGeom prst="rect">
            <a:avLst/>
          </a:prstGeom>
          <a:solidFill>
            <a:schemeClr val="bg1"/>
          </a:solidFill>
        </p:spPr>
        <p:txBody>
          <a:bodyPr wrap="square" tIns="0" bIns="0" rtlCol="0" anchor="t">
            <a:spAutoFit/>
          </a:bodyPr>
          <a:lstStyle/>
          <a:p>
            <a:r>
              <a:rPr lang="en-US" b="1" spc="300" dirty="0">
                <a:solidFill>
                  <a:schemeClr val="bg2">
                    <a:lumMod val="50000"/>
                    <a:alpha val="36646"/>
                  </a:schemeClr>
                </a:solidFill>
                <a:latin typeface="Avenir Heavy" panose="02000503020000020003" pitchFamily="2" charset="0"/>
                <a:ea typeface="Avenir Book" charset="0"/>
                <a:cs typeface="Avenir Book" charset="0"/>
              </a:rPr>
              <a:t>HOUSTON CITY COLLEGE</a:t>
            </a:r>
          </a:p>
        </p:txBody>
      </p:sp>
    </p:spTree>
    <p:extLst>
      <p:ext uri="{BB962C8B-B14F-4D97-AF65-F5344CB8AC3E}">
        <p14:creationId xmlns:p14="http://schemas.microsoft.com/office/powerpoint/2010/main" val="29962262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5609</TotalTime>
  <Words>1042</Words>
  <Application>Microsoft Macintosh PowerPoint</Application>
  <PresentationFormat>Widescreen</PresentationFormat>
  <Paragraphs>125</Paragraphs>
  <Slides>12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vt:lpstr>
      <vt:lpstr>Avenir Book</vt:lpstr>
      <vt:lpstr>Avenir Heavy</vt:lpstr>
      <vt:lpstr>Avenir Medium</vt:lpstr>
      <vt:lpstr>Calibri</vt:lpstr>
      <vt:lpstr>Cambria</vt:lpstr>
      <vt:lpstr>Gotham Black</vt:lpstr>
      <vt:lpstr>LucidaGrande</vt:lpstr>
      <vt:lpstr>Wingdings</vt:lpstr>
      <vt:lpstr>Office Theme</vt:lpstr>
      <vt:lpstr>Top Bar - White</vt:lpstr>
      <vt:lpstr>Top Bar - Black</vt:lpstr>
      <vt:lpstr>FY2025-2026 Proposed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keiana.blake</dc:creator>
  <cp:lastModifiedBy>tubbs.sara</cp:lastModifiedBy>
  <cp:revision>16</cp:revision>
  <cp:lastPrinted>2025-08-26T20:37:56Z</cp:lastPrinted>
  <dcterms:created xsi:type="dcterms:W3CDTF">2023-09-11T22:19:20Z</dcterms:created>
  <dcterms:modified xsi:type="dcterms:W3CDTF">2025-09-29T19:14:39Z</dcterms:modified>
</cp:coreProperties>
</file>